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00" r:id="rId3"/>
    <p:sldId id="299" r:id="rId4"/>
    <p:sldId id="304" r:id="rId5"/>
    <p:sldId id="307" r:id="rId6"/>
    <p:sldId id="309" r:id="rId7"/>
    <p:sldId id="311" r:id="rId8"/>
    <p:sldId id="305" r:id="rId9"/>
    <p:sldId id="257" r:id="rId10"/>
    <p:sldId id="295" r:id="rId11"/>
    <p:sldId id="298" r:id="rId12"/>
    <p:sldId id="294" r:id="rId13"/>
    <p:sldId id="308" r:id="rId14"/>
    <p:sldId id="302" r:id="rId15"/>
  </p:sldIdLst>
  <p:sldSz cx="9144000" cy="5143500" type="screen16x9"/>
  <p:notesSz cx="7104063" cy="10234613"/>
  <p:embeddedFontLst>
    <p:embeddedFont>
      <p:font typeface="맑은 고딕 Semilight" panose="020B0502040204020203" pitchFamily="50" charset="-127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6" userDrawn="1">
          <p15:clr>
            <a:srgbClr val="A4A3A4"/>
          </p15:clr>
        </p15:guide>
        <p15:guide id="2" pos="380" userDrawn="1">
          <p15:clr>
            <a:srgbClr val="A4A3A4"/>
          </p15:clr>
        </p15:guide>
        <p15:guide id="3" pos="5381" userDrawn="1">
          <p15:clr>
            <a:srgbClr val="A4A3A4"/>
          </p15:clr>
        </p15:guide>
        <p15:guide id="4" orient="horz" pos="2964" userDrawn="1">
          <p15:clr>
            <a:srgbClr val="A4A3A4"/>
          </p15:clr>
        </p15:guide>
        <p15:guide id="5" orient="horz" pos="803" userDrawn="1">
          <p15:clr>
            <a:srgbClr val="A4A3A4"/>
          </p15:clr>
        </p15:guide>
        <p15:guide id="6" orient="horz" pos="12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F05"/>
    <a:srgbClr val="696969"/>
    <a:srgbClr val="5C5C5C"/>
    <a:srgbClr val="959595"/>
    <a:srgbClr val="B2B2B2"/>
    <a:srgbClr val="828B96"/>
    <a:srgbClr val="7F7F7F"/>
    <a:srgbClr val="454B51"/>
    <a:srgbClr val="363B40"/>
    <a:srgbClr val="92C4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02" autoAdjust="0"/>
    <p:restoredTop sz="96963" autoAdjust="0"/>
  </p:normalViewPr>
  <p:slideViewPr>
    <p:cSldViewPr snapToGrid="0">
      <p:cViewPr varScale="1">
        <p:scale>
          <a:sx n="115" d="100"/>
          <a:sy n="115" d="100"/>
        </p:scale>
        <p:origin x="80" y="1084"/>
      </p:cViewPr>
      <p:guideLst>
        <p:guide orient="horz" pos="276"/>
        <p:guide pos="380"/>
        <p:guide pos="5381"/>
        <p:guide orient="horz" pos="2964"/>
        <p:guide orient="horz" pos="803"/>
        <p:guide orient="horz" pos="121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9" d="100"/>
          <a:sy n="109" d="100"/>
        </p:scale>
        <p:origin x="45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100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203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0056E02D-803F-1349-A59C-613A03E812AE}" type="datetimeFigureOut">
              <a:rPr kumimoji="1" lang="ko-Kore-KR" altLang="en-US" smtClean="0"/>
              <a:t>05/14/2025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075" y="4924989"/>
            <a:ext cx="5683914" cy="4029684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kumimoji="1" lang="ko-KR" altLang="en-US" dirty="0"/>
              <a:t>마스터 텍스트 스타일을 편집하려면 클릭</a:t>
            </a:r>
          </a:p>
          <a:p>
            <a:pPr lvl="1"/>
            <a:r>
              <a:rPr kumimoji="1" lang="ko-KR" altLang="en-US" dirty="0"/>
              <a:t>두 번째 수준</a:t>
            </a:r>
          </a:p>
          <a:p>
            <a:pPr lvl="2"/>
            <a:r>
              <a:rPr kumimoji="1" lang="ko-KR" altLang="en-US" dirty="0"/>
              <a:t>세 번째 수준</a:t>
            </a:r>
          </a:p>
          <a:p>
            <a:pPr lvl="3"/>
            <a:r>
              <a:rPr kumimoji="1" lang="ko-KR" altLang="en-US" dirty="0"/>
              <a:t>네 번째 수준</a:t>
            </a:r>
          </a:p>
          <a:p>
            <a:pPr lvl="4"/>
            <a:r>
              <a:rPr kumimoji="1" lang="ko-KR" altLang="en-US" dirty="0"/>
              <a:t>다섯 번째 수준</a:t>
            </a:r>
            <a:endParaRPr kumimoji="1" lang="ko-Kore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2309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203" y="9722309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B12C405B-2DD7-184B-BDAE-83EA09871E7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88078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맑은 고딕" panose="020B0503020000020004" pitchFamily="50" charset="-127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맑은 고딕" panose="020B0503020000020004" pitchFamily="50" charset="-127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맑은 고딕" panose="020B0503020000020004" pitchFamily="50" charset="-127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맑은 고딕" panose="020B0503020000020004" pitchFamily="50" charset="-127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맑은 고딕" panose="020B0503020000020004" pitchFamily="50" charset="-127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196789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2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827875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113169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009723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305349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6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755690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7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74265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8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80521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9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689289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10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831386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11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241861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12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129602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13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9755982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2C405B-2DD7-184B-BDAE-83EA09871E7B}" type="slidenum">
              <a:rPr kumimoji="1" lang="ko-Kore-KR" altLang="en-US" smtClean="0"/>
              <a:t>14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22954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[R] 11">
            <a:extLst>
              <a:ext uri="{FF2B5EF4-FFF2-40B4-BE49-F238E27FC236}">
                <a16:creationId xmlns:a16="http://schemas.microsoft.com/office/drawing/2014/main" id="{51AC182C-0ADD-F612-F46F-71C8DA1574F1}"/>
              </a:ext>
            </a:extLst>
          </p:cNvPr>
          <p:cNvCxnSpPr>
            <a:cxnSpLocks/>
          </p:cNvCxnSpPr>
          <p:nvPr userDrawn="1"/>
        </p:nvCxnSpPr>
        <p:spPr>
          <a:xfrm>
            <a:off x="0" y="938488"/>
            <a:ext cx="7086600" cy="0"/>
          </a:xfrm>
          <a:prstGeom prst="line">
            <a:avLst/>
          </a:prstGeom>
          <a:ln w="19050">
            <a:solidFill>
              <a:schemeClr val="tx1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B54310F-F126-2907-C593-82A90B377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73361" y="-5990"/>
            <a:ext cx="2344127" cy="139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5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87837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8517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3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032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15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08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45671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622494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93096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87296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38378" y="1380245"/>
            <a:ext cx="7621524" cy="326350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18286" y="4679908"/>
            <a:ext cx="2057400" cy="273844"/>
          </a:xfrm>
        </p:spPr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162" y="463592"/>
            <a:ext cx="7328916" cy="571967"/>
          </a:xfrm>
        </p:spPr>
        <p:txBody>
          <a:bodyPr>
            <a:normAutofit/>
          </a:bodyPr>
          <a:lstStyle>
            <a:lvl1pPr>
              <a:defRPr sz="2400" b="1" i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963999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258D781-C2AF-3F49-9738-D8F12FC85D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92859" y="333943"/>
            <a:ext cx="1693817" cy="703481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50AEA6A4-FDC2-0844-9D6A-83DF54815BEF}"/>
              </a:ext>
            </a:extLst>
          </p:cNvPr>
          <p:cNvSpPr/>
          <p:nvPr userDrawn="1"/>
        </p:nvSpPr>
        <p:spPr>
          <a:xfrm>
            <a:off x="0" y="333942"/>
            <a:ext cx="2816128" cy="703481"/>
          </a:xfrm>
          <a:prstGeom prst="rect">
            <a:avLst/>
          </a:prstGeom>
          <a:solidFill>
            <a:srgbClr val="1D57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 sz="1013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103B4C7-68C4-9C46-81E6-B4CB9EF1FA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86051" y="333941"/>
            <a:ext cx="1693817" cy="70348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6162" y="463592"/>
            <a:ext cx="7328916" cy="571967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DFE7DC4B-896F-814F-B6E6-72E104433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48" y="1320392"/>
            <a:ext cx="7886700" cy="326350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08956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7B88BC-FD50-2740-BFE1-A46C12B5C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359CF73-3D18-7449-97EE-D7E06A59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C5DD668-D649-BA47-852D-CD761D11E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8B42167-C822-B24D-AF87-08933B97D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8946F-9A7D-4DAE-86F9-973B8B33136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979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
둘째 수준
셋째 수준
넷째 수준
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 dirty="0" smtClean="0">
                <a:latin typeface="맑은 고딕" panose="020B0503020000020004" pitchFamily="50" charset="-127"/>
              </a:rPr>
              <a:t>사업타당성조사 </a:t>
            </a:r>
            <a:r>
              <a:rPr lang="en-US" altLang="ko-KR" dirty="0" smtClean="0">
                <a:latin typeface="맑은 고딕" panose="020B0503020000020004" pitchFamily="50" charset="-127"/>
              </a:rPr>
              <a:t>(F/S) </a:t>
            </a:r>
            <a:r>
              <a:rPr lang="ko-KR" altLang="en-US" dirty="0" smtClean="0">
                <a:latin typeface="맑은 고딕" panose="020B0503020000020004" pitchFamily="50" charset="-127"/>
              </a:rPr>
              <a:t>지원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</a:defRPr>
            </a:lvl1pPr>
          </a:lstStyle>
          <a:p>
            <a:fld id="{7B18946F-9A7D-4DAE-86F9-973B8B33136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570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50" r:id="rId12"/>
    <p:sldLayoutId id="2147483657" r:id="rId13"/>
    <p:sldLayoutId id="2147483656" r:id="rId14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맑은 고딕" panose="020B0503020000020004" pitchFamily="50" charset="-127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맑은 고딕" panose="020B0503020000020004" pitchFamily="50" charset="-127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mec@koreaexim.go.k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6EB202E-548A-B3E7-94B2-821912A3E8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02"/>
          <a:stretch/>
        </p:blipFill>
        <p:spPr>
          <a:xfrm>
            <a:off x="2750211" y="1394111"/>
            <a:ext cx="6284024" cy="374221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58243848-1842-F541-BA1F-DED4177CA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259" y="255742"/>
            <a:ext cx="1624151" cy="350982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211F27F9-6B85-8C46-95ED-45BFD1383A59}"/>
              </a:ext>
            </a:extLst>
          </p:cNvPr>
          <p:cNvSpPr/>
          <p:nvPr/>
        </p:nvSpPr>
        <p:spPr>
          <a:xfrm>
            <a:off x="7149125" y="212296"/>
            <a:ext cx="15456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+mn-ea"/>
              </a:rPr>
              <a:t>중소중견금융</a:t>
            </a:r>
            <a:r>
              <a:rPr lang="en-US" altLang="ko-KR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+mn-ea"/>
              </a:rPr>
              <a:t>1</a:t>
            </a:r>
            <a:r>
              <a:rPr lang="ko-KR" altLang="en-US" sz="1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+mn-ea"/>
              </a:rPr>
              <a:t>부</a:t>
            </a:r>
            <a:endParaRPr lang="en-US" altLang="ko-KR" sz="14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+mn-ea"/>
            </a:endParaRPr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BAE2E5B6-B883-174B-BFCA-7A2FA0952CF2}"/>
              </a:ext>
            </a:extLst>
          </p:cNvPr>
          <p:cNvSpPr txBox="1">
            <a:spLocks/>
          </p:cNvSpPr>
          <p:nvPr/>
        </p:nvSpPr>
        <p:spPr>
          <a:xfrm>
            <a:off x="412609" y="649732"/>
            <a:ext cx="3724897" cy="175924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00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ko-KR" altLang="en-US" sz="4200" b="1" spc="-120" dirty="0" err="1" smtClean="0">
                <a:solidFill>
                  <a:srgbClr val="0070C0"/>
                </a:solidFill>
                <a:latin typeface="+mj-ea"/>
              </a:rPr>
              <a:t>중소중견</a:t>
            </a:r>
            <a:r>
              <a:rPr lang="ko-KR" altLang="en-US" sz="4200" b="1" spc="-120" dirty="0" smtClean="0">
                <a:solidFill>
                  <a:srgbClr val="0070C0"/>
                </a:solidFill>
                <a:latin typeface="+mj-ea"/>
              </a:rPr>
              <a:t> </a:t>
            </a:r>
            <a:r>
              <a:rPr lang="ko-KR" altLang="en-US" sz="4200" b="1" spc="-120" dirty="0" err="1" smtClean="0">
                <a:solidFill>
                  <a:srgbClr val="0070C0"/>
                </a:solidFill>
                <a:latin typeface="+mj-ea"/>
              </a:rPr>
              <a:t>비금융</a:t>
            </a:r>
            <a:endParaRPr lang="en-US" altLang="ko-KR" sz="4200" b="1" spc="-120" dirty="0" smtClean="0">
              <a:solidFill>
                <a:srgbClr val="0070C0"/>
              </a:solidFill>
              <a:latin typeface="+mj-ea"/>
            </a:endParaRPr>
          </a:p>
          <a:p>
            <a:pPr>
              <a:lnSpc>
                <a:spcPct val="110000"/>
              </a:lnSpc>
            </a:pPr>
            <a:r>
              <a:rPr lang="ko-KR" altLang="en-US" sz="4200" b="1" spc="-120" dirty="0" smtClean="0">
                <a:solidFill>
                  <a:srgbClr val="0070C0"/>
                </a:solidFill>
                <a:latin typeface="+mj-ea"/>
              </a:rPr>
              <a:t>지원제도 </a:t>
            </a:r>
            <a:r>
              <a:rPr lang="ko-KR" altLang="en-US" sz="4200" b="1" spc="-120" dirty="0">
                <a:solidFill>
                  <a:srgbClr val="0070C0"/>
                </a:solidFill>
                <a:latin typeface="+mj-ea"/>
              </a:rPr>
              <a:t>안내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B6D3D437-3968-B94A-8239-3F716B52FEEB}"/>
              </a:ext>
            </a:extLst>
          </p:cNvPr>
          <p:cNvGrpSpPr/>
          <p:nvPr/>
        </p:nvGrpSpPr>
        <p:grpSpPr>
          <a:xfrm>
            <a:off x="5428707" y="1749296"/>
            <a:ext cx="108000" cy="108000"/>
            <a:chOff x="4469314" y="1722474"/>
            <a:chExt cx="181730" cy="194469"/>
          </a:xfrm>
        </p:grpSpPr>
        <p:cxnSp>
          <p:nvCxnSpPr>
            <p:cNvPr id="40" name="직선 연결선[R] 39">
              <a:extLst>
                <a:ext uri="{FF2B5EF4-FFF2-40B4-BE49-F238E27FC236}">
                  <a16:creationId xmlns:a16="http://schemas.microsoft.com/office/drawing/2014/main" id="{D3CF6235-FA2B-6F43-B263-459B9FE3C8EA}"/>
                </a:ext>
              </a:extLst>
            </p:cNvPr>
            <p:cNvCxnSpPr/>
            <p:nvPr/>
          </p:nvCxnSpPr>
          <p:spPr>
            <a:xfrm>
              <a:off x="4560179" y="1722474"/>
              <a:ext cx="0" cy="194469"/>
            </a:xfrm>
            <a:prstGeom prst="line">
              <a:avLst/>
            </a:prstGeom>
            <a:ln w="19050">
              <a:solidFill>
                <a:srgbClr val="FEBA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[R] 40">
              <a:extLst>
                <a:ext uri="{FF2B5EF4-FFF2-40B4-BE49-F238E27FC236}">
                  <a16:creationId xmlns:a16="http://schemas.microsoft.com/office/drawing/2014/main" id="{2F00505F-F89C-A943-8769-F60B280FFE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69314" y="1819708"/>
              <a:ext cx="181730" cy="0"/>
            </a:xfrm>
            <a:prstGeom prst="line">
              <a:avLst/>
            </a:prstGeom>
            <a:ln w="19050">
              <a:solidFill>
                <a:srgbClr val="FEBA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타원 41">
            <a:extLst>
              <a:ext uri="{FF2B5EF4-FFF2-40B4-BE49-F238E27FC236}">
                <a16:creationId xmlns:a16="http://schemas.microsoft.com/office/drawing/2014/main" id="{389E12A3-A771-F942-A133-245DA2C230AA}"/>
              </a:ext>
            </a:extLst>
          </p:cNvPr>
          <p:cNvSpPr/>
          <p:nvPr/>
        </p:nvSpPr>
        <p:spPr>
          <a:xfrm>
            <a:off x="6393346" y="1358280"/>
            <a:ext cx="72000" cy="72000"/>
          </a:xfrm>
          <a:prstGeom prst="ellipse">
            <a:avLst/>
          </a:prstGeom>
          <a:noFill/>
          <a:ln w="19050">
            <a:solidFill>
              <a:srgbClr val="FEB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CA3A3D0E-58E2-3649-9479-934394B65640}"/>
              </a:ext>
            </a:extLst>
          </p:cNvPr>
          <p:cNvSpPr/>
          <p:nvPr/>
        </p:nvSpPr>
        <p:spPr>
          <a:xfrm>
            <a:off x="6328899" y="1989523"/>
            <a:ext cx="108000" cy="108000"/>
          </a:xfrm>
          <a:prstGeom prst="ellipse">
            <a:avLst/>
          </a:prstGeom>
          <a:solidFill>
            <a:srgbClr val="FEBA24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latin typeface="맑은 고딕" panose="020B0503020000020004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2408CDA-1C19-9CF3-8BE0-6291014C3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7299" y="695465"/>
            <a:ext cx="1056701" cy="110783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3FBD74E-E51E-C778-B970-9E354C0A7C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376473"/>
            <a:ext cx="2839915" cy="275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2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6294B747-020F-924F-B756-7E3D1A5FE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98" y="527089"/>
            <a:ext cx="393397" cy="309098"/>
          </a:xfrm>
          <a:prstGeom prst="rect">
            <a:avLst/>
          </a:prstGeom>
        </p:spPr>
      </p:pic>
      <p:sp>
        <p:nvSpPr>
          <p:cNvPr id="100" name="슬라이드 번호 개체 틀 1">
            <a:extLst>
              <a:ext uri="{FF2B5EF4-FFF2-40B4-BE49-F238E27FC236}">
                <a16:creationId xmlns:a16="http://schemas.microsoft.com/office/drawing/2014/main" id="{8E2E16E0-CEA5-2A4A-9BFF-25AC05A8D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7B18946F-9A7D-4DAE-86F9-973B8B33136D}" type="slidenum">
              <a:rPr lang="ko-KR" altLang="en-US" smtClean="0"/>
              <a:t>2</a:t>
            </a:fld>
            <a:endParaRPr lang="ko-KR" altLang="en-US" dirty="0"/>
          </a:p>
        </p:txBody>
      </p:sp>
      <p:sp>
        <p:nvSpPr>
          <p:cNvPr id="8" name="슬라이드 번호 개체 틀 1">
            <a:extLst>
              <a:ext uri="{FF2B5EF4-FFF2-40B4-BE49-F238E27FC236}">
                <a16:creationId xmlns:a16="http://schemas.microsoft.com/office/drawing/2014/main" id="{C8EE5521-15B2-8A47-BAE8-2064B5FFFFA0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2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70532" y="426547"/>
            <a:ext cx="4312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+mj-ea"/>
                <a:ea typeface="+mj-ea"/>
              </a:rPr>
              <a:t>I.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+mj-ea"/>
                <a:ea typeface="+mj-ea"/>
              </a:rPr>
              <a:t>한국수출입은행 중소중견기업 지원제도 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33955"/>
              </a:solidFill>
              <a:latin typeface="+mj-ea"/>
              <a:ea typeface="+mj-ea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129091"/>
            <a:ext cx="4132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32" name="모서리가 둥근 직사각형 31">
            <a:extLst>
              <a:ext uri="{FF2B5EF4-FFF2-40B4-BE49-F238E27FC236}">
                <a16:creationId xmlns:a16="http://schemas.microsoft.com/office/drawing/2014/main" id="{EA5BDC9B-EF62-D30E-A663-BA13D7B9187D}"/>
              </a:ext>
            </a:extLst>
          </p:cNvPr>
          <p:cNvSpPr/>
          <p:nvPr/>
        </p:nvSpPr>
        <p:spPr>
          <a:xfrm>
            <a:off x="170532" y="1659000"/>
            <a:ext cx="8828395" cy="2732060"/>
          </a:xfrm>
          <a:prstGeom prst="roundRect">
            <a:avLst>
              <a:gd name="adj" fmla="val 6301"/>
            </a:avLst>
          </a:prstGeom>
          <a:solidFill>
            <a:schemeClr val="bg1">
              <a:alpha val="90000"/>
            </a:schemeClr>
          </a:solidFill>
          <a:ln w="127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110000"/>
              </a:lnSpc>
            </a:pPr>
            <a:endParaRPr lang="en-US" altLang="ko-KR" sz="704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18683FEB-3D18-F0BD-5653-26261250F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32" y="1156539"/>
            <a:ext cx="182107" cy="18210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19364" y="1104772"/>
            <a:ext cx="7425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중소중견기업이 </a:t>
            </a:r>
            <a:r>
              <a:rPr lang="ko-KR" altLang="en-U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히든챔피언</a:t>
            </a:r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기업으로 성장할 수 있도록 </a:t>
            </a:r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단계별 중점 </a:t>
            </a:r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 </a:t>
            </a:r>
          </a:p>
        </p:txBody>
      </p:sp>
      <p:sp>
        <p:nvSpPr>
          <p:cNvPr id="35" name="오각형 34"/>
          <p:cNvSpPr/>
          <p:nvPr/>
        </p:nvSpPr>
        <p:spPr>
          <a:xfrm>
            <a:off x="404653" y="1940331"/>
            <a:ext cx="1836379" cy="337099"/>
          </a:xfrm>
          <a:prstGeom prst="homePlate">
            <a:avLst/>
          </a:prstGeom>
          <a:solidFill>
            <a:srgbClr val="46D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75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오각형 43"/>
          <p:cNvSpPr/>
          <p:nvPr/>
        </p:nvSpPr>
        <p:spPr>
          <a:xfrm>
            <a:off x="404653" y="2503285"/>
            <a:ext cx="1891359" cy="350455"/>
          </a:xfrm>
          <a:prstGeom prst="homePlate">
            <a:avLst/>
          </a:prstGeom>
          <a:solidFill>
            <a:srgbClr val="41A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오각형 44"/>
          <p:cNvSpPr/>
          <p:nvPr/>
        </p:nvSpPr>
        <p:spPr>
          <a:xfrm>
            <a:off x="418184" y="3116297"/>
            <a:ext cx="1996516" cy="332730"/>
          </a:xfrm>
          <a:prstGeom prst="homePlate">
            <a:avLst/>
          </a:prstGeom>
          <a:solidFill>
            <a:srgbClr val="4382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75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오각형 45"/>
          <p:cNvSpPr/>
          <p:nvPr/>
        </p:nvSpPr>
        <p:spPr>
          <a:xfrm>
            <a:off x="417989" y="3678496"/>
            <a:ext cx="2302594" cy="374229"/>
          </a:xfrm>
          <a:prstGeom prst="homePlate">
            <a:avLst/>
          </a:prstGeom>
          <a:solidFill>
            <a:srgbClr val="5571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75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사다리꼴 46"/>
          <p:cNvSpPr/>
          <p:nvPr/>
        </p:nvSpPr>
        <p:spPr>
          <a:xfrm>
            <a:off x="3243476" y="1955288"/>
            <a:ext cx="1777547" cy="335014"/>
          </a:xfrm>
          <a:prstGeom prst="trapezoid">
            <a:avLst/>
          </a:prstGeom>
          <a:solidFill>
            <a:srgbClr val="46D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75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사다리꼴 47"/>
          <p:cNvSpPr/>
          <p:nvPr/>
        </p:nvSpPr>
        <p:spPr>
          <a:xfrm>
            <a:off x="3138314" y="2482564"/>
            <a:ext cx="2045357" cy="352710"/>
          </a:xfrm>
          <a:prstGeom prst="trapezoid">
            <a:avLst/>
          </a:prstGeom>
          <a:solidFill>
            <a:srgbClr val="41A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75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9" name="사다리꼴 48"/>
          <p:cNvSpPr/>
          <p:nvPr/>
        </p:nvSpPr>
        <p:spPr>
          <a:xfrm>
            <a:off x="3056168" y="3116296"/>
            <a:ext cx="2260097" cy="332731"/>
          </a:xfrm>
          <a:prstGeom prst="trapezoid">
            <a:avLst/>
          </a:prstGeom>
          <a:solidFill>
            <a:srgbClr val="4382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75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사다리꼴 50"/>
          <p:cNvSpPr/>
          <p:nvPr/>
        </p:nvSpPr>
        <p:spPr>
          <a:xfrm>
            <a:off x="2965840" y="3641846"/>
            <a:ext cx="2480029" cy="374230"/>
          </a:xfrm>
          <a:prstGeom prst="trapezoid">
            <a:avLst/>
          </a:prstGeom>
          <a:solidFill>
            <a:srgbClr val="5571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75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3" name="직선 연결선 52"/>
          <p:cNvCxnSpPr>
            <a:cxnSpLocks/>
          </p:cNvCxnSpPr>
          <p:nvPr/>
        </p:nvCxnSpPr>
        <p:spPr>
          <a:xfrm flipH="1">
            <a:off x="6171462" y="1955867"/>
            <a:ext cx="1987" cy="709535"/>
          </a:xfrm>
          <a:prstGeom prst="line">
            <a:avLst/>
          </a:prstGeom>
          <a:ln w="34925">
            <a:solidFill>
              <a:srgbClr val="43D2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모서리가 둥근 직사각형 53"/>
          <p:cNvSpPr/>
          <p:nvPr/>
        </p:nvSpPr>
        <p:spPr>
          <a:xfrm>
            <a:off x="6313939" y="1937930"/>
            <a:ext cx="2427700" cy="738664"/>
          </a:xfrm>
          <a:prstGeom prst="roundRect">
            <a:avLst/>
          </a:prstGeom>
          <a:solidFill>
            <a:srgbClr val="43D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ESG </a:t>
            </a: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컨설팅 </a:t>
            </a: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 </a:t>
            </a:r>
            <a:endParaRPr lang="en-US" altLang="ko-KR" sz="1400" dirty="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해외시장 </a:t>
            </a:r>
            <a:r>
              <a:rPr lang="ko-KR" altLang="en-US" sz="14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조사∙입찰</a:t>
            </a: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지원 </a:t>
            </a:r>
            <a:endParaRPr lang="en-US" altLang="ko-KR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55" name="직선 연결선 54"/>
          <p:cNvCxnSpPr>
            <a:cxnSpLocks/>
          </p:cNvCxnSpPr>
          <p:nvPr/>
        </p:nvCxnSpPr>
        <p:spPr>
          <a:xfrm>
            <a:off x="6168413" y="2952055"/>
            <a:ext cx="2161" cy="1006782"/>
          </a:xfrm>
          <a:prstGeom prst="line">
            <a:avLst/>
          </a:prstGeom>
          <a:ln w="349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모서리가 둥근 직사각형 55"/>
          <p:cNvSpPr/>
          <p:nvPr/>
        </p:nvSpPr>
        <p:spPr>
          <a:xfrm>
            <a:off x="6390267" y="2937233"/>
            <a:ext cx="2400607" cy="1041564"/>
          </a:xfrm>
          <a:prstGeom prst="roundRect">
            <a:avLst/>
          </a:prstGeom>
          <a:solidFill>
            <a:srgbClr val="41A7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95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40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상생금융</a:t>
            </a: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지원 확대</a:t>
            </a:r>
            <a:endParaRPr lang="en-US" altLang="ko-KR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5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경상적 </a:t>
            </a: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R&amp;D </a:t>
            </a: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</a:t>
            </a:r>
            <a:endParaRPr lang="en-US" altLang="ko-KR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55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∙ </a:t>
            </a: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공급망안정화기금</a:t>
            </a:r>
            <a:endParaRPr lang="en-US" altLang="ko-KR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68793" y="1967384"/>
            <a:ext cx="2737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rgbClr val="43D2A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</a:t>
            </a:r>
            <a:endParaRPr lang="en-US" altLang="ko-KR" sz="1400" dirty="0">
              <a:solidFill>
                <a:srgbClr val="43D2A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400" dirty="0">
                <a:solidFill>
                  <a:srgbClr val="43D2A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</a:t>
            </a:r>
            <a:endParaRPr lang="en-US" altLang="ko-KR" sz="1400" dirty="0">
              <a:solidFill>
                <a:srgbClr val="43D2A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400" dirty="0">
                <a:solidFill>
                  <a:srgbClr val="43D2A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융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68793" y="3176644"/>
            <a:ext cx="308872" cy="525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rgbClr val="41A7E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</a:t>
            </a:r>
            <a:endParaRPr lang="en-US" altLang="ko-KR" sz="1400" dirty="0">
              <a:solidFill>
                <a:srgbClr val="41A7E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400" dirty="0">
                <a:solidFill>
                  <a:srgbClr val="41A7E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융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62255" y="1955288"/>
            <a:ext cx="1807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글로벌 역량 제고 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02785" y="2519559"/>
            <a:ext cx="1219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수출 증대</a:t>
            </a:r>
            <a:r>
              <a:rPr lang="en-US" altLang="ko-KR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95399" y="3126362"/>
            <a:ext cx="165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수출기반 조성 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7671" y="3712136"/>
            <a:ext cx="2227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내수기업의 수출 기업화</a:t>
            </a:r>
            <a:r>
              <a:rPr lang="en-US" altLang="ko-KR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099396" y="3678496"/>
            <a:ext cx="2133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bg1"/>
                </a:solidFill>
                <a:latin typeface="맑은 고딕" panose="020B0503020000020004" pitchFamily="50" charset="-127"/>
                <a:ea typeface="NanumBarunGothicOTF" panose="020B0600000101010101" charset="-127"/>
              </a:defRPr>
            </a:lvl1pPr>
          </a:lstStyle>
          <a:p>
            <a:r>
              <a:rPr lang="ko-KR" altLang="en-US" sz="1400" dirty="0">
                <a:ea typeface="맑은 고딕" panose="020B0503020000020004" pitchFamily="50" charset="-127"/>
              </a:rPr>
              <a:t>수출유망 내수기업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150393" y="3125097"/>
            <a:ext cx="2021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수출 </a:t>
            </a:r>
            <a:r>
              <a:rPr lang="ko-KR" altLang="en-US" sz="14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초기기업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41493" y="2506786"/>
            <a:ext cx="1798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수출 중견기업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267502" y="1965662"/>
            <a:ext cx="1746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히든챔피언</a:t>
            </a:r>
            <a:r>
              <a:rPr lang="ko-KR" altLang="en-US" sz="14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기업</a:t>
            </a:r>
            <a:endParaRPr lang="ko-KR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603309" y="1832031"/>
            <a:ext cx="3304821" cy="962867"/>
          </a:xfrm>
          <a:prstGeom prst="round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221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70532" y="426547"/>
            <a:ext cx="4312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+mj-ea"/>
                <a:ea typeface="+mj-ea"/>
              </a:rPr>
              <a:t>I.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+mj-ea"/>
                <a:ea typeface="+mj-ea"/>
              </a:rPr>
              <a:t>한국수출입은행 중소중견기업 지원제도 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133955"/>
              </a:solidFill>
              <a:latin typeface="+mj-ea"/>
              <a:ea typeface="+mj-ea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1527" y="204353"/>
            <a:ext cx="2057400" cy="273844"/>
          </a:xfrm>
        </p:spPr>
        <p:txBody>
          <a:bodyPr/>
          <a:lstStyle/>
          <a:p>
            <a:fld id="{7B18946F-9A7D-4DAE-86F9-973B8B33136D}" type="slidenum">
              <a:rPr lang="ko-KR" altLang="en-US" smtClean="0"/>
              <a:t>3</a:t>
            </a:fld>
            <a:endParaRPr lang="ko-KR" altLang="en-US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FD98BBDA-68B2-BA41-A17D-9759256BE4CC}"/>
              </a:ext>
            </a:extLst>
          </p:cNvPr>
          <p:cNvSpPr/>
          <p:nvPr/>
        </p:nvSpPr>
        <p:spPr>
          <a:xfrm>
            <a:off x="398474" y="1080342"/>
            <a:ext cx="75504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중소</a:t>
            </a:r>
            <a:r>
              <a:rPr lang="en-US" altLang="ko-KR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600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중견</a:t>
            </a:r>
            <a:r>
              <a:rPr lang="en-US" altLang="ko-KR" sz="1600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</a:t>
            </a:r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글로벌 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ESG</a:t>
            </a:r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규제 대응</a:t>
            </a:r>
            <a:r>
              <a:rPr lang="en-US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해외시장 개척을 위한 </a:t>
            </a: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컨설팅</a:t>
            </a:r>
            <a:r>
              <a:rPr lang="en-US" altLang="ko-KR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조사∙</a:t>
            </a:r>
            <a:r>
              <a:rPr lang="ko-KR" alt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분석</a:t>
            </a:r>
            <a:r>
              <a:rPr lang="ko-KR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포함</a:t>
            </a:r>
            <a:r>
              <a:rPr lang="en-US" altLang="ko-KR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600" dirty="0" err="1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</a:t>
            </a:r>
            <a:r>
              <a:rPr lang="ko-KR" altLang="en-US" sz="1600" dirty="0" err="1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비용</a:t>
            </a:r>
            <a:r>
              <a:rPr lang="ko-KR" altLang="en-US" sz="1600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</a:t>
            </a:r>
            <a:endParaRPr lang="en-US" altLang="ko-KR" sz="160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모서리가 둥근 직사각형 119">
            <a:extLst>
              <a:ext uri="{FF2B5EF4-FFF2-40B4-BE49-F238E27FC236}">
                <a16:creationId xmlns:a16="http://schemas.microsoft.com/office/drawing/2014/main" id="{48A34528-9BDC-4C4F-8B67-3FB0DD3D8263}"/>
              </a:ext>
            </a:extLst>
          </p:cNvPr>
          <p:cNvSpPr/>
          <p:nvPr/>
        </p:nvSpPr>
        <p:spPr>
          <a:xfrm>
            <a:off x="276939" y="987627"/>
            <a:ext cx="1130191" cy="340840"/>
          </a:xfrm>
          <a:prstGeom prst="roundRect">
            <a:avLst>
              <a:gd name="adj" fmla="val 50000"/>
            </a:avLst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000" bIns="27000" rtlCol="0" anchor="ctr"/>
          <a:lstStyle/>
          <a:p>
            <a:endParaRPr lang="en-US" altLang="ko-KR" sz="1200" b="1" spc="-5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339373"/>
              </p:ext>
            </p:extLst>
          </p:nvPr>
        </p:nvGraphicFramePr>
        <p:xfrm>
          <a:off x="228843" y="1712214"/>
          <a:ext cx="8419857" cy="3282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569">
                  <a:extLst>
                    <a:ext uri="{9D8B030D-6E8A-4147-A177-3AD203B41FA5}">
                      <a16:colId xmlns:a16="http://schemas.microsoft.com/office/drawing/2014/main" val="1295286198"/>
                    </a:ext>
                  </a:extLst>
                </a:gridCol>
                <a:gridCol w="963498">
                  <a:extLst>
                    <a:ext uri="{9D8B030D-6E8A-4147-A177-3AD203B41FA5}">
                      <a16:colId xmlns:a16="http://schemas.microsoft.com/office/drawing/2014/main" val="2104674098"/>
                    </a:ext>
                  </a:extLst>
                </a:gridCol>
                <a:gridCol w="3491096">
                  <a:extLst>
                    <a:ext uri="{9D8B030D-6E8A-4147-A177-3AD203B41FA5}">
                      <a16:colId xmlns:a16="http://schemas.microsoft.com/office/drawing/2014/main" val="3293338044"/>
                    </a:ext>
                  </a:extLst>
                </a:gridCol>
                <a:gridCol w="3717694">
                  <a:extLst>
                    <a:ext uri="{9D8B030D-6E8A-4147-A177-3AD203B41FA5}">
                      <a16:colId xmlns:a16="http://schemas.microsoft.com/office/drawing/2014/main" val="571853718"/>
                    </a:ext>
                  </a:extLst>
                </a:gridCol>
              </a:tblGrid>
              <a:tr h="389599"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ESG </a:t>
                      </a:r>
                      <a:r>
                        <a:rPr lang="ko-KR" altLang="en-US" sz="120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컨설팅</a:t>
                      </a:r>
                      <a:endParaRPr lang="ko-KR" altLang="en-US" sz="1200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해외시장  </a:t>
                      </a:r>
                      <a:r>
                        <a:rPr lang="ko-KR" altLang="en-US" sz="1200" kern="1200" dirty="0" err="1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조사∙입찰</a:t>
                      </a:r>
                      <a:endParaRPr lang="ko-KR" altLang="en-US" sz="1200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662186"/>
                  </a:ext>
                </a:extLst>
              </a:tr>
              <a:tr h="464317"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지원대상</a:t>
                      </a:r>
                      <a:endParaRPr lang="ko-KR" altLang="en-US" sz="12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 latinLnBrk="1"/>
                      <a:r>
                        <a:rPr lang="ko-KR" altLang="en-US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당행 </a:t>
                      </a:r>
                      <a:r>
                        <a:rPr lang="ko-KR" altLang="en-US" sz="12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여신승인액</a:t>
                      </a:r>
                      <a:r>
                        <a:rPr lang="ko-KR" altLang="en-US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또는 여신 잔액 보유한 </a:t>
                      </a:r>
                      <a:r>
                        <a:rPr lang="ko-KR" altLang="en-US" sz="1200" b="1" kern="1200" dirty="0" err="1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고객기업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신청서 접수일 기준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 </a:t>
                      </a:r>
                      <a:r>
                        <a:rPr lang="ko-KR" altLang="en-US" sz="1100" b="0" u="sng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자회사 등을 통해 간접적으로 당행과 거래 중인 기업 포함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237724"/>
                  </a:ext>
                </a:extLst>
              </a:tr>
              <a:tr h="480328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당행 </a:t>
                      </a:r>
                      <a:r>
                        <a:rPr lang="ko-KR" altLang="en-US" sz="1200" b="0" u="sng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공급망안정화기금</a:t>
                      </a:r>
                      <a:r>
                        <a:rPr lang="ko-KR" altLang="en-US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사용 중소중견기업</a:t>
                      </a:r>
                      <a:endParaRPr lang="en-US" altLang="ko-KR" sz="12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단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수출 또는 해외투자 실적 </a:t>
                      </a:r>
                      <a:r>
                        <a:rPr lang="ko-KR" altLang="en-US" sz="11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보유기업에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限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lang="en-US" altLang="ko-KR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추진대상사업이 </a:t>
                      </a:r>
                      <a:r>
                        <a:rPr lang="ko-KR" altLang="en-US" sz="1200" b="0" u="sng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혁신성장산업</a:t>
                      </a:r>
                    </a:p>
                    <a:p>
                      <a:pPr fontAlgn="base" latinLnBrk="0"/>
                      <a:r>
                        <a:rPr lang="en-US" altLang="ko-KR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· </a:t>
                      </a:r>
                      <a:r>
                        <a:rPr lang="ko-KR" altLang="en-US" sz="1200" b="0" u="sng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중소기업기술마켓</a:t>
                      </a:r>
                      <a:r>
                        <a:rPr lang="ko-KR" altLang="en-US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2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인증기업</a:t>
                      </a:r>
                      <a:endParaRPr lang="ko-KR" altLang="en-US" sz="12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136823"/>
                  </a:ext>
                </a:extLst>
              </a:tr>
              <a:tr h="389599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지원항목</a:t>
                      </a:r>
                      <a:endParaRPr lang="ko-KR" altLang="en-US" sz="12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전문기관과 </a:t>
                      </a:r>
                      <a:r>
                        <a:rPr lang="ko-KR" altLang="en-US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체결 예정인 컨설팅 용역계약금액</a:t>
                      </a:r>
                      <a:r>
                        <a:rPr lang="ko-KR" altLang="en-US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중 부가세 제외한 금액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(‘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지원대상 </a:t>
                      </a:r>
                      <a:r>
                        <a:rPr lang="ko-KR" altLang="en-US" sz="1100" b="0" kern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용역비</a:t>
                      </a: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’)</a:t>
                      </a:r>
                      <a:r>
                        <a:rPr lang="ko-KR" altLang="en-US" sz="12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의 </a:t>
                      </a:r>
                      <a:r>
                        <a:rPr lang="ko-KR" altLang="en-US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일부</a:t>
                      </a: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950892"/>
                  </a:ext>
                </a:extLst>
              </a:tr>
              <a:tr h="389599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지원금액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1.8</a:t>
                      </a:r>
                      <a:r>
                        <a:rPr lang="ko-KR" altLang="en-US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억원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한도 내에서</a:t>
                      </a:r>
                      <a:r>
                        <a:rPr lang="en-US" altLang="ko-KR" sz="11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추가지원 </a:t>
                      </a:r>
                      <a:r>
                        <a:rPr lang="ko-KR" altLang="en-US" sz="11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해당시</a:t>
                      </a:r>
                      <a:r>
                        <a:rPr lang="ko-KR" altLang="en-US" sz="11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1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억원</a:t>
                      </a:r>
                      <a:r>
                        <a:rPr lang="en-US" altLang="ko-KR" sz="11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1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억원 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한도 내에서</a:t>
                      </a:r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143033"/>
                  </a:ext>
                </a:extLst>
              </a:tr>
              <a:tr h="389599">
                <a:tc>
                  <a:txBody>
                    <a:bodyPr/>
                    <a:lstStyle/>
                    <a:p>
                      <a:pPr latinLnBrk="1"/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중견기업</a:t>
                      </a:r>
                      <a:endParaRPr lang="ko-KR" altLang="en-US" sz="12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지원대상 </a:t>
                      </a: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용역비의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70</a:t>
                      </a:r>
                      <a:endParaRPr lang="ko-KR" altLang="en-US" sz="1200" b="1" kern="1200" dirty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지원대상 </a:t>
                      </a: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용역비의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50%</a:t>
                      </a:r>
                      <a:endParaRPr lang="ko-KR" altLang="en-US" sz="1200" b="1" kern="1200" dirty="0" smtClean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426477"/>
                  </a:ext>
                </a:extLst>
              </a:tr>
              <a:tr h="389599">
                <a:tc>
                  <a:txBody>
                    <a:bodyPr/>
                    <a:lstStyle/>
                    <a:p>
                      <a:pPr latinLnBrk="1"/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중소기업</a:t>
                      </a:r>
                      <a:endParaRPr lang="ko-KR" altLang="en-US" sz="12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지원대상 </a:t>
                      </a: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용역비의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80%</a:t>
                      </a:r>
                      <a:endParaRPr lang="ko-KR" altLang="en-US" sz="1200" b="1" kern="1200" dirty="0" smtClean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지원대상 </a:t>
                      </a: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용역비의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70%</a:t>
                      </a:r>
                      <a:endParaRPr lang="ko-KR" altLang="en-US" sz="1200" b="1" kern="1200" dirty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377424"/>
                  </a:ext>
                </a:extLst>
              </a:tr>
              <a:tr h="389599">
                <a:tc>
                  <a:txBody>
                    <a:bodyPr/>
                    <a:lstStyle/>
                    <a:p>
                      <a:pPr latinLnBrk="1"/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추가지원</a:t>
                      </a:r>
                      <a:endParaRPr lang="ko-KR" altLang="en-US" sz="12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지원대상 </a:t>
                      </a:r>
                      <a:r>
                        <a:rPr lang="ko-KR" altLang="en-US" sz="120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용역비의</a:t>
                      </a:r>
                      <a:r>
                        <a:rPr lang="ko-KR" altLang="en-US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10%</a:t>
                      </a:r>
                      <a:r>
                        <a:rPr lang="en-US" altLang="ko-KR" sz="120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/ </a:t>
                      </a:r>
                      <a:r>
                        <a:rPr lang="ko-KR" altLang="en-US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최대 </a:t>
                      </a:r>
                      <a:r>
                        <a:rPr lang="en-US" altLang="ko-KR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200" b="1" kern="1200" dirty="0" smtClean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천만원</a:t>
                      </a:r>
                      <a:endParaRPr lang="ko-KR" altLang="en-US" sz="1200" b="1" kern="1200" dirty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519734"/>
                  </a:ext>
                </a:extLst>
              </a:tr>
            </a:tbl>
          </a:graphicData>
        </a:graphic>
      </p:graphicFrame>
      <p:pic>
        <p:nvPicPr>
          <p:cNvPr id="10" name="그림 9">
            <a:extLst>
              <a:ext uri="{FF2B5EF4-FFF2-40B4-BE49-F238E27FC236}">
                <a16:creationId xmlns:a16="http://schemas.microsoft.com/office/drawing/2014/main" id="{18683FEB-3D18-F0BD-5653-26261250F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32" y="1156539"/>
            <a:ext cx="182107" cy="18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9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6294B747-020F-924F-B756-7E3D1A5FE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98" y="527089"/>
            <a:ext cx="393397" cy="309098"/>
          </a:xfrm>
          <a:prstGeom prst="rect">
            <a:avLst/>
          </a:prstGeom>
        </p:spPr>
      </p:pic>
      <p:sp>
        <p:nvSpPr>
          <p:cNvPr id="100" name="슬라이드 번호 개체 틀 1">
            <a:extLst>
              <a:ext uri="{FF2B5EF4-FFF2-40B4-BE49-F238E27FC236}">
                <a16:creationId xmlns:a16="http://schemas.microsoft.com/office/drawing/2014/main" id="{8E2E16E0-CEA5-2A4A-9BFF-25AC05A8D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7B18946F-9A7D-4DAE-86F9-973B8B33136D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8" name="슬라이드 번호 개체 틀 1">
            <a:extLst>
              <a:ext uri="{FF2B5EF4-FFF2-40B4-BE49-F238E27FC236}">
                <a16:creationId xmlns:a16="http://schemas.microsoft.com/office/drawing/2014/main" id="{C8EE5521-15B2-8A47-BAE8-2064B5FFFFA0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4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129091"/>
            <a:ext cx="4132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cxnSp>
        <p:nvCxnSpPr>
          <p:cNvPr id="29" name="직선 연결선[R] 34">
            <a:extLst>
              <a:ext uri="{FF2B5EF4-FFF2-40B4-BE49-F238E27FC236}">
                <a16:creationId xmlns:a16="http://schemas.microsoft.com/office/drawing/2014/main" id="{66949B7F-DA5E-B1A5-AAB6-FBA23E1B2B5E}"/>
              </a:ext>
            </a:extLst>
          </p:cNvPr>
          <p:cNvCxnSpPr>
            <a:cxnSpLocks/>
          </p:cNvCxnSpPr>
          <p:nvPr/>
        </p:nvCxnSpPr>
        <p:spPr>
          <a:xfrm flipV="1">
            <a:off x="3586376" y="1288834"/>
            <a:ext cx="0" cy="3297489"/>
          </a:xfrm>
          <a:prstGeom prst="line">
            <a:avLst/>
          </a:prstGeom>
          <a:ln w="9525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15" y="1090966"/>
            <a:ext cx="3206005" cy="3813219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893" y="1107330"/>
            <a:ext cx="2809277" cy="381321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모서리가 둥근 사각형 설명선 12"/>
          <p:cNvSpPr/>
          <p:nvPr/>
        </p:nvSpPr>
        <p:spPr>
          <a:xfrm>
            <a:off x="6662641" y="1462232"/>
            <a:ext cx="2397351" cy="1112951"/>
          </a:xfrm>
          <a:prstGeom prst="wedgeRoundRectCallout">
            <a:avLst>
              <a:gd name="adj1" fmla="val -40436"/>
              <a:gd name="adj2" fmla="val 70123"/>
              <a:gd name="adj3" fmla="val 166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42" name="모서리가 둥근 사각형 설명선 41"/>
          <p:cNvSpPr/>
          <p:nvPr/>
        </p:nvSpPr>
        <p:spPr>
          <a:xfrm>
            <a:off x="6694953" y="3207539"/>
            <a:ext cx="2365039" cy="715011"/>
          </a:xfrm>
          <a:prstGeom prst="wedgeRoundRectCallout">
            <a:avLst>
              <a:gd name="adj1" fmla="val -40436"/>
              <a:gd name="adj2" fmla="val 70123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57950" y="1586582"/>
            <a:ext cx="2763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공급망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중간에 위치한 중소중견기업은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고객사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요구에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대응하면서 하위 </a:t>
            </a:r>
            <a:r>
              <a:rPr lang="ko-KR" alt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협력사까지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관리해야 하는 이중고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3237" y="3337979"/>
            <a:ext cx="2648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트럼프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국제적 흐름 막지 못해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  <a:p>
            <a:pPr algn="ctr"/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전화위복 기회 잡아야</a:t>
            </a:r>
            <a:r>
              <a:rPr lang="en-US" altLang="ko-KR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41055" y="425545"/>
            <a:ext cx="65824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Ⅱ- 1.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한국수출입은행 </a:t>
            </a:r>
            <a:r>
              <a:rPr lang="ko-KR" altLang="en-US" b="1" spc="-113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비금융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지원제도 </a:t>
            </a: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</a:t>
            </a: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ESG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컨설팅</a:t>
            </a:r>
            <a:endParaRPr lang="en-US" altLang="ko-KR" b="1" spc="-113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A78B4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939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41527" y="204353"/>
            <a:ext cx="2057400" cy="273844"/>
          </a:xfrm>
        </p:spPr>
        <p:txBody>
          <a:bodyPr/>
          <a:lstStyle/>
          <a:p>
            <a:fld id="{7B18946F-9A7D-4DAE-86F9-973B8B33136D}" type="slidenum">
              <a:rPr lang="ko-KR" altLang="en-US" smtClean="0"/>
              <a:t>5</a:t>
            </a:fld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8181" y="1082958"/>
            <a:ext cx="7163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환경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600" dirty="0"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분야를 중심으로 집중되어 있으나 인권보호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</a:t>
            </a:r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600" dirty="0"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반부패∙기업윤리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600" dirty="0"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 다양한 규제로 분화</a:t>
            </a:r>
            <a:r>
              <a:rPr lang="en-US" altLang="ko-K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발전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135772" y="1816163"/>
            <a:ext cx="2713712" cy="2891831"/>
          </a:xfrm>
          <a:prstGeom prst="roundRect">
            <a:avLst/>
          </a:prstGeom>
          <a:solidFill>
            <a:srgbClr val="E0F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altLang="ko-KR" sz="7200" dirty="0" smtClean="0">
              <a:latin typeface="맑은 고딕" panose="020B0503020000020004" pitchFamily="50" charset="-127"/>
            </a:endParaRPr>
          </a:p>
          <a:p>
            <a:endParaRPr lang="en-US" altLang="ko-KR" sz="7200" dirty="0">
              <a:latin typeface="맑은 고딕" panose="020B0503020000020004" pitchFamily="50" charset="-127"/>
            </a:endParaRPr>
          </a:p>
          <a:p>
            <a:r>
              <a:rPr lang="en-US" altLang="ko-KR" sz="7200" dirty="0" smtClean="0">
                <a:latin typeface="맑은 고딕" panose="020B0503020000020004" pitchFamily="50" charset="-127"/>
              </a:rPr>
              <a:t>S</a:t>
            </a:r>
            <a:r>
              <a:rPr lang="ko-KR" altLang="en-US" sz="7200" dirty="0" smtClean="0">
                <a:latin typeface="맑은 고딕" panose="020B0503020000020004" pitchFamily="50" charset="-127"/>
              </a:rPr>
              <a:t> </a:t>
            </a:r>
            <a:endParaRPr lang="en-US" altLang="ko-KR" sz="7200" dirty="0" smtClean="0">
              <a:latin typeface="맑은 고딕" panose="020B0503020000020004" pitchFamily="50" charset="-127"/>
            </a:endParaRPr>
          </a:p>
          <a:p>
            <a:pPr algn="ctr"/>
            <a:endParaRPr lang="ko-KR" altLang="en-US" sz="7200" dirty="0">
              <a:latin typeface="맑은 고딕" panose="020B0503020000020004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59432" y="1866370"/>
            <a:ext cx="2735492" cy="2891831"/>
          </a:xfrm>
          <a:prstGeom prst="roundRect">
            <a:avLst/>
          </a:prstGeom>
          <a:solidFill>
            <a:srgbClr val="C6F7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7200" dirty="0" smtClean="0">
                <a:latin typeface="맑은 고딕" panose="020B0503020000020004" pitchFamily="50" charset="-127"/>
              </a:rPr>
              <a:t> E</a:t>
            </a:r>
            <a:endParaRPr lang="ko-KR" altLang="en-US" sz="7200" dirty="0">
              <a:latin typeface="맑은 고딕" panose="020B0503020000020004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6124506" y="1811423"/>
            <a:ext cx="2584876" cy="2891831"/>
          </a:xfrm>
          <a:prstGeom prst="roundRect">
            <a:avLst/>
          </a:prstGeom>
          <a:solidFill>
            <a:srgbClr val="E2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200" dirty="0" smtClean="0">
                <a:latin typeface="맑은 고딕" panose="020B0503020000020004" pitchFamily="50" charset="-127"/>
              </a:rPr>
              <a:t>    G</a:t>
            </a:r>
            <a:endParaRPr lang="ko-KR" altLang="en-US" sz="7200" dirty="0">
              <a:latin typeface="맑은 고딕" panose="020B0503020000020004" pitchFamily="50" charset="-127"/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2730293" y="1710394"/>
            <a:ext cx="1636720" cy="1467497"/>
          </a:xfrm>
          <a:prstGeom prst="ellipse">
            <a:avLst/>
          </a:prstGeom>
          <a:solidFill>
            <a:srgbClr val="6A727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지속가능성 </a:t>
            </a:r>
            <a:endParaRPr lang="en-US" altLang="ko-KR" sz="1500" b="1" dirty="0" smtClean="0">
              <a:solidFill>
                <a:schemeClr val="bg1"/>
              </a:solidFill>
              <a:latin typeface="맑은 고딕" panose="020B0503020000020004" pitchFamily="50" charset="-127"/>
            </a:endParaRPr>
          </a:p>
          <a:p>
            <a:pPr algn="ctr"/>
            <a:r>
              <a:rPr lang="ko-KR" altLang="en-US" sz="15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공시 </a:t>
            </a:r>
            <a:endParaRPr lang="ko-KR" altLang="en-US" sz="15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2" name="타원 21"/>
          <p:cNvSpPr/>
          <p:nvPr/>
        </p:nvSpPr>
        <p:spPr>
          <a:xfrm>
            <a:off x="1667873" y="2812820"/>
            <a:ext cx="1552404" cy="128274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온실가스</a:t>
            </a:r>
            <a:endParaRPr lang="en-US" altLang="ko-KR" sz="1600" b="1" dirty="0" smtClean="0">
              <a:solidFill>
                <a:schemeClr val="bg1"/>
              </a:solidFill>
              <a:latin typeface="맑은 고딕" panose="020B0503020000020004" pitchFamily="50" charset="-127"/>
            </a:endParaRPr>
          </a:p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배출 규제 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41302" y="2124764"/>
            <a:ext cx="1111233" cy="711137"/>
          </a:xfrm>
          <a:prstGeom prst="ellipse">
            <a:avLst/>
          </a:prstGeom>
          <a:solidFill>
            <a:srgbClr val="938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선박연료규제</a:t>
            </a:r>
            <a:endParaRPr lang="ko-KR" altLang="en-US" sz="11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5700433" y="3641774"/>
            <a:ext cx="1529842" cy="863549"/>
          </a:xfrm>
          <a:prstGeom prst="ellipse">
            <a:avLst/>
          </a:prstGeom>
          <a:solidFill>
            <a:srgbClr val="BFBD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중대재해처벌</a:t>
            </a:r>
            <a:r>
              <a:rPr lang="ko-KR" altLang="en-US" sz="12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endParaRPr lang="ko-KR" altLang="en-US" sz="12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5191627" y="2446877"/>
            <a:ext cx="1571931" cy="1156732"/>
          </a:xfrm>
          <a:prstGeom prst="ellipse">
            <a:avLst/>
          </a:prstGeom>
          <a:solidFill>
            <a:srgbClr val="46D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강제노역  금지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4187301" y="2408712"/>
            <a:ext cx="1423225" cy="673401"/>
          </a:xfrm>
          <a:prstGeom prst="ellipse">
            <a:avLst/>
          </a:prstGeom>
          <a:solidFill>
            <a:srgbClr val="9F9B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배터리 규정 </a:t>
            </a:r>
            <a:endParaRPr lang="ko-KR" altLang="en-US" sz="12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3824168" y="3035712"/>
            <a:ext cx="1922133" cy="165108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>
                <a:solidFill>
                  <a:schemeClr val="bg1"/>
                </a:solidFill>
                <a:latin typeface="맑은 고딕" panose="020B0503020000020004" pitchFamily="50" charset="-127"/>
              </a:rPr>
              <a:t>공급망</a:t>
            </a:r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</a:rPr>
              <a:t> </a:t>
            </a:r>
            <a:endParaRPr lang="en-US" altLang="ko-KR" b="1" dirty="0" smtClean="0">
              <a:solidFill>
                <a:schemeClr val="bg1"/>
              </a:solidFill>
              <a:latin typeface="맑은 고딕" panose="020B0503020000020004" pitchFamily="50" charset="-127"/>
            </a:endParaRPr>
          </a:p>
          <a:p>
            <a:pPr algn="ctr"/>
            <a:r>
              <a:rPr lang="ko-KR" altLang="en-US" b="1" dirty="0" err="1" smtClean="0">
                <a:solidFill>
                  <a:schemeClr val="bg1"/>
                </a:solidFill>
                <a:latin typeface="맑은 고딕" panose="020B0503020000020004" pitchFamily="50" charset="-127"/>
              </a:rPr>
              <a:t>관리</a:t>
            </a:r>
            <a:r>
              <a:rPr lang="ko-KR" altLang="en-US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∙</a:t>
            </a:r>
            <a:r>
              <a:rPr lang="ko-KR" altLang="en-US" b="1" dirty="0" err="1" smtClean="0">
                <a:solidFill>
                  <a:schemeClr val="bg1"/>
                </a:solidFill>
                <a:latin typeface="맑은 고딕" panose="020B0503020000020004" pitchFamily="50" charset="-127"/>
              </a:rPr>
              <a:t>실사</a:t>
            </a:r>
            <a:endParaRPr lang="ko-KR" altLang="en-US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1236239" y="1913719"/>
            <a:ext cx="1289207" cy="1050106"/>
          </a:xfrm>
          <a:prstGeom prst="ellipse">
            <a:avLst/>
          </a:prstGeom>
          <a:solidFill>
            <a:srgbClr val="43D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녹색</a:t>
            </a:r>
            <a:endParaRPr lang="en-US" altLang="ko-KR" sz="1400" b="1" dirty="0" smtClean="0">
              <a:solidFill>
                <a:schemeClr val="bg1"/>
              </a:solidFill>
              <a:latin typeface="맑은 고딕" panose="020B0503020000020004" pitchFamily="50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분류체계</a:t>
            </a:r>
            <a:endParaRPr lang="ko-KR" altLang="en-US" sz="14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505039" y="3698489"/>
            <a:ext cx="1623490" cy="64455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bg1"/>
                </a:solidFill>
                <a:latin typeface="맑은 고딕" panose="020B0503020000020004" pitchFamily="50" charset="-127"/>
              </a:rPr>
              <a:t>삼림벌채</a:t>
            </a:r>
            <a:r>
              <a:rPr lang="ko-KR" altLang="en-US" sz="12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 제한</a:t>
            </a:r>
            <a:endParaRPr lang="ko-KR" altLang="en-US" sz="12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5914631" y="2070046"/>
            <a:ext cx="1502313" cy="60997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준법경영</a:t>
            </a:r>
            <a:endParaRPr lang="ko-KR" altLang="en-US" sz="11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7034731" y="2255203"/>
            <a:ext cx="1206828" cy="64455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반부패 </a:t>
            </a:r>
            <a:endParaRPr lang="ko-KR" altLang="en-US" sz="12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7149466" y="3842925"/>
            <a:ext cx="1502313" cy="609972"/>
          </a:xfrm>
          <a:prstGeom prst="ellipse">
            <a:avLst/>
          </a:prstGeom>
          <a:solidFill>
            <a:srgbClr val="9D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주주 보호</a:t>
            </a:r>
            <a:endParaRPr lang="ko-KR" altLang="en-US" sz="11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1879137" y="4173992"/>
            <a:ext cx="1274352" cy="707948"/>
          </a:xfrm>
          <a:prstGeom prst="ellipse">
            <a:avLst/>
          </a:prstGeom>
          <a:solidFill>
            <a:srgbClr val="46D4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 smtClean="0">
                <a:solidFill>
                  <a:schemeClr val="bg1"/>
                </a:solidFill>
                <a:latin typeface="맑은 고딕" panose="020B0503020000020004" pitchFamily="50" charset="-127"/>
              </a:rPr>
              <a:t>그린워싱</a:t>
            </a:r>
            <a:r>
              <a:rPr lang="ko-KR" altLang="en-US" sz="1200" b="1" dirty="0" smtClean="0">
                <a:solidFill>
                  <a:schemeClr val="bg1"/>
                </a:solidFill>
                <a:latin typeface="맑은 고딕" panose="020B0503020000020004" pitchFamily="50" charset="-127"/>
              </a:rPr>
              <a:t> 규제 </a:t>
            </a:r>
            <a:endParaRPr lang="ko-KR" altLang="en-US" sz="1200" b="1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41055" y="425545"/>
            <a:ext cx="65824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Ⅱ- 1.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한국수출입은행 </a:t>
            </a:r>
            <a:r>
              <a:rPr lang="ko-KR" altLang="en-US" b="1" spc="-113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비금융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13395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지원제도 </a:t>
            </a:r>
            <a:r>
              <a:rPr lang="en-US" altLang="ko-KR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ESG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컨설팅</a:t>
            </a:r>
            <a:endParaRPr lang="en-US" altLang="ko-KR" b="1" spc="-113" dirty="0" smtClean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A78B4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18683FEB-3D18-F0BD-5653-26261250F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32" y="1156539"/>
            <a:ext cx="182107" cy="18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0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6391EEBE-F32D-1893-DC1D-D1CBB7CDA55B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6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173649"/>
              </p:ext>
            </p:extLst>
          </p:nvPr>
        </p:nvGraphicFramePr>
        <p:xfrm>
          <a:off x="291016" y="1172388"/>
          <a:ext cx="8578664" cy="3651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963">
                  <a:extLst>
                    <a:ext uri="{9D8B030D-6E8A-4147-A177-3AD203B41FA5}">
                      <a16:colId xmlns:a16="http://schemas.microsoft.com/office/drawing/2014/main" val="1572056216"/>
                    </a:ext>
                  </a:extLst>
                </a:gridCol>
                <a:gridCol w="1646881">
                  <a:extLst>
                    <a:ext uri="{9D8B030D-6E8A-4147-A177-3AD203B41FA5}">
                      <a16:colId xmlns:a16="http://schemas.microsoft.com/office/drawing/2014/main" val="3734364098"/>
                    </a:ext>
                  </a:extLst>
                </a:gridCol>
                <a:gridCol w="2285767">
                  <a:extLst>
                    <a:ext uri="{9D8B030D-6E8A-4147-A177-3AD203B41FA5}">
                      <a16:colId xmlns:a16="http://schemas.microsoft.com/office/drawing/2014/main" val="3055352116"/>
                    </a:ext>
                  </a:extLst>
                </a:gridCol>
                <a:gridCol w="1671322">
                  <a:extLst>
                    <a:ext uri="{9D8B030D-6E8A-4147-A177-3AD203B41FA5}">
                      <a16:colId xmlns:a16="http://schemas.microsoft.com/office/drawing/2014/main" val="119477531"/>
                    </a:ext>
                  </a:extLst>
                </a:gridCol>
                <a:gridCol w="224535">
                  <a:extLst>
                    <a:ext uri="{9D8B030D-6E8A-4147-A177-3AD203B41FA5}">
                      <a16:colId xmlns:a16="http://schemas.microsoft.com/office/drawing/2014/main" val="2690458307"/>
                    </a:ext>
                  </a:extLst>
                </a:gridCol>
                <a:gridCol w="1757196">
                  <a:extLst>
                    <a:ext uri="{9D8B030D-6E8A-4147-A177-3AD203B41FA5}">
                      <a16:colId xmlns:a16="http://schemas.microsoft.com/office/drawing/2014/main" val="3179073750"/>
                    </a:ext>
                  </a:extLst>
                </a:gridCol>
              </a:tblGrid>
              <a:tr h="3742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대표 규제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도입 </a:t>
                      </a:r>
                      <a:r>
                        <a:rPr lang="ko-KR" altLang="en-US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∙</a:t>
                      </a:r>
                      <a:r>
                        <a:rPr lang="ko-KR" altLang="ko-KR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적용 시기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적용 대상</a:t>
                      </a:r>
                      <a:endParaRPr lang="ko-KR" altLang="en-US" sz="1200" b="1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kern="1200" dirty="0">
                        <a:solidFill>
                          <a:schemeClr val="bg1"/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주요 내용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48543"/>
                  </a:ext>
                </a:extLst>
              </a:tr>
              <a:tr h="120412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지속가능성 공시 </a:t>
                      </a:r>
                      <a:endParaRPr lang="ko-KR" altLang="en-US" sz="11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EU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기업 지속가능성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공시 지침 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CSRD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Corporate Sustainability Reporting Directive)</a:t>
                      </a:r>
                      <a:endParaRPr lang="ko-KR" altLang="en-US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’23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 발효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ko-KR" sz="7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’24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년부터 단계적 적용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(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상장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→ 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기업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→ </a:t>
                      </a:r>
                      <a:r>
                        <a:rPr lang="ko-KR" altLang="en-US" sz="10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중소∙비상장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EU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 상장∙ 대기업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7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EU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일정 규모 이상 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사업장</a:t>
                      </a:r>
                      <a:r>
                        <a:rPr lang="en-US" altLang="ko-KR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자회사</a:t>
                      </a:r>
                      <a:r>
                        <a:rPr lang="en-US" altLang="ko-KR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지점</a:t>
                      </a:r>
                      <a:r>
                        <a:rPr lang="en-US" altLang="ko-KR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을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둔 </a:t>
                      </a:r>
                      <a:r>
                        <a:rPr lang="ko-KR" altLang="en-US" sz="10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역외 기업</a:t>
                      </a:r>
                      <a:endParaRPr lang="en-US" altLang="ko-KR" sz="100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기후변화 대응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계획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온실가스 배출량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scope3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),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1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공급망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ko-KR" sz="11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실사</a:t>
                      </a:r>
                      <a:r>
                        <a:rPr lang="ko-KR" altLang="en-US" sz="11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∙관리방침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등 공시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의무</a:t>
                      </a:r>
                      <a:endParaRPr lang="ko-KR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61866"/>
                  </a:ext>
                </a:extLst>
              </a:tr>
              <a:tr h="3553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☞</a:t>
                      </a:r>
                      <a:r>
                        <a:rPr lang="ko-KR" altLang="en-US" sz="10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ESG </a:t>
                      </a:r>
                      <a:r>
                        <a:rPr lang="ko-KR" altLang="ko-KR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데이터 관리 및 보고 체계 구축</a:t>
                      </a:r>
                      <a:r>
                        <a:rPr lang="en-US" altLang="ko-KR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endParaRPr lang="ko-KR" altLang="ko-KR" sz="1100" b="1" kern="1200" dirty="0" smtClean="0">
                        <a:solidFill>
                          <a:srgbClr val="2A78B4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31184"/>
                  </a:ext>
                </a:extLst>
              </a:tr>
              <a:tr h="1026465">
                <a:tc rowSpan="3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탄소배출량 </a:t>
                      </a:r>
                      <a:endParaRPr lang="en-US" altLang="ko-KR" sz="1100" b="1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저감</a:t>
                      </a: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EU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탄소국경조정제도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CBAM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Carbon Border Adjustment Mechanism)</a:t>
                      </a: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’23. 10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월 도입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보고 의무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만 발생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ko-KR" sz="7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’26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년부터 단계적 적용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세금 부과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	</a:t>
                      </a:r>
                      <a:endParaRPr lang="ko-KR" altLang="en-US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1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고탄소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배출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품목</a:t>
                      </a:r>
                      <a:r>
                        <a:rPr lang="en-US" altLang="ko-KR" sz="1100" b="0" kern="1200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을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EU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로 수출하는 기업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4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철강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시멘트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비료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알루미늄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전력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수소  </a:t>
                      </a:r>
                      <a:endParaRPr lang="ko-KR" altLang="en-US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∙</a:t>
                      </a: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배출량 보고 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7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∙</a:t>
                      </a: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배출량 기반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과세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(’26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~)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2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27870"/>
                  </a:ext>
                </a:extLst>
              </a:tr>
              <a:tr h="3553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!</a:t>
                      </a:r>
                      <a:r>
                        <a:rPr lang="en-US" altLang="ko-KR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적용 품목</a:t>
                      </a:r>
                      <a:r>
                        <a:rPr lang="en-US" altLang="ko-KR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시행 국가 확대 가능성 高 </a:t>
                      </a:r>
                      <a:r>
                        <a:rPr lang="en-US" altLang="ko-KR" sz="1100" b="1" kern="1200" baseline="0" dirty="0" smtClean="0">
                          <a:solidFill>
                            <a:srgbClr val="7F7F7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1" kern="1200" baseline="0" dirty="0" smtClean="0">
                          <a:solidFill>
                            <a:srgbClr val="7F7F7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미국 </a:t>
                      </a:r>
                      <a:r>
                        <a:rPr lang="en-US" altLang="ko-KR" sz="1100" b="1" kern="1200" baseline="0" dirty="0" smtClean="0">
                          <a:solidFill>
                            <a:srgbClr val="7F7F7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Clean Competition Act</a:t>
                      </a:r>
                      <a:r>
                        <a:rPr lang="en-US" altLang="ko-KR" sz="1100" b="1" kern="1200" baseline="0" dirty="0" smtClean="0">
                          <a:solidFill>
                            <a:srgbClr val="828B9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endParaRPr lang="ko-KR" altLang="ko-KR" sz="1100" b="1" kern="1200" baseline="0" dirty="0" smtClean="0">
                        <a:solidFill>
                          <a:srgbClr val="828B96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2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48733"/>
                  </a:ext>
                </a:extLst>
              </a:tr>
              <a:tr h="3355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☞ 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탄소배출량 측정 및 저감을 위한 탄소 회계시스템 구축</a:t>
                      </a:r>
                      <a:endParaRPr lang="ko-KR" altLang="ko-KR" sz="1100" b="1" kern="1200" dirty="0" smtClean="0">
                        <a:solidFill>
                          <a:srgbClr val="2A78B4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2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27036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57586" y="452392"/>
            <a:ext cx="4955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  <a:r>
              <a:rPr lang="en-US" altLang="ko-KR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</a:t>
            </a: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ESG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규제 및 대응 필요사항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A78B4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46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6391EEBE-F32D-1893-DC1D-D1CBB7CDA55B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7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205712"/>
              </p:ext>
            </p:extLst>
          </p:nvPr>
        </p:nvGraphicFramePr>
        <p:xfrm>
          <a:off x="296539" y="1164605"/>
          <a:ext cx="8611621" cy="3462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777">
                  <a:extLst>
                    <a:ext uri="{9D8B030D-6E8A-4147-A177-3AD203B41FA5}">
                      <a16:colId xmlns:a16="http://schemas.microsoft.com/office/drawing/2014/main" val="1572056216"/>
                    </a:ext>
                  </a:extLst>
                </a:gridCol>
                <a:gridCol w="1653208">
                  <a:extLst>
                    <a:ext uri="{9D8B030D-6E8A-4147-A177-3AD203B41FA5}">
                      <a16:colId xmlns:a16="http://schemas.microsoft.com/office/drawing/2014/main" val="3734364098"/>
                    </a:ext>
                  </a:extLst>
                </a:gridCol>
                <a:gridCol w="1964756">
                  <a:extLst>
                    <a:ext uri="{9D8B030D-6E8A-4147-A177-3AD203B41FA5}">
                      <a16:colId xmlns:a16="http://schemas.microsoft.com/office/drawing/2014/main" val="3055352116"/>
                    </a:ext>
                  </a:extLst>
                </a:gridCol>
                <a:gridCol w="2232934">
                  <a:extLst>
                    <a:ext uri="{9D8B030D-6E8A-4147-A177-3AD203B41FA5}">
                      <a16:colId xmlns:a16="http://schemas.microsoft.com/office/drawing/2014/main" val="1130993695"/>
                    </a:ext>
                  </a:extLst>
                </a:gridCol>
                <a:gridCol w="1763946">
                  <a:extLst>
                    <a:ext uri="{9D8B030D-6E8A-4147-A177-3AD203B41FA5}">
                      <a16:colId xmlns:a16="http://schemas.microsoft.com/office/drawing/2014/main" val="3179073750"/>
                    </a:ext>
                  </a:extLst>
                </a:gridCol>
              </a:tblGrid>
              <a:tr h="222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 분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대표 규제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도입 </a:t>
                      </a:r>
                      <a:r>
                        <a:rPr lang="ko-KR" altLang="en-US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∙</a:t>
                      </a:r>
                      <a:r>
                        <a:rPr lang="ko-KR" altLang="ko-KR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적용 시기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적용 대상</a:t>
                      </a:r>
                      <a:endParaRPr lang="ko-KR" altLang="en-US" sz="1200" b="1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ko-KR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주요 내용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2A7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48543"/>
                  </a:ext>
                </a:extLst>
              </a:tr>
              <a:tr h="1101818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공급망</a:t>
                      </a:r>
                      <a:r>
                        <a:rPr lang="ko-KR" altLang="en-US" sz="11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1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실사∙관리</a:t>
                      </a:r>
                      <a:endParaRPr lang="ko-KR" altLang="en-US" sz="1100" b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EU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기업 지속가능성 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실사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지침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(</a:t>
                      </a: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CSDDD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Corporate Sustainability Due Diligence Directive)</a:t>
                      </a:r>
                      <a:endParaRPr lang="ko-KR" altLang="en-US" sz="8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’24.7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월 발효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각국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법제화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6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각국 법제화 거쳐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’27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년부터 단계적 시행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임직원 수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EU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역내 </a:t>
                      </a:r>
                      <a:r>
                        <a:rPr lang="ko-KR" altLang="en-US" sz="11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순매출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로열티수익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en-US" altLang="ko-KR" sz="10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일정 규모 이상 기업으로 </a:t>
                      </a:r>
                      <a:r>
                        <a:rPr lang="ko-KR" altLang="en-US" sz="1100" b="0" kern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역외기업</a:t>
                      </a:r>
                      <a:r>
                        <a:rPr lang="ko-KR" altLang="en-US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포함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	</a:t>
                      </a:r>
                      <a:endParaRPr lang="ko-KR" altLang="en-US" sz="11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전세계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ko-KR" sz="11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공급망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전반에 걸친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ESG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실사 의무화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endParaRPr lang="en-US" altLang="ko-KR" sz="6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실사 결과에 따라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인권 침해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환경 훼손</a:t>
                      </a: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등에 </a:t>
                      </a:r>
                      <a:endParaRPr lang="en-US" altLang="ko-KR" sz="1100" b="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 </a:t>
                      </a:r>
                      <a:r>
                        <a:rPr lang="ko-KR" altLang="en-US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대한 </a:t>
                      </a:r>
                      <a:r>
                        <a:rPr lang="ko-KR" altLang="en-US" sz="1100" b="0" kern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조치의무</a:t>
                      </a:r>
                      <a:endParaRPr lang="ko-KR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61866"/>
                  </a:ext>
                </a:extLst>
              </a:tr>
              <a:tr h="2104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☞ 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사전에 리스크를 식별</a:t>
                      </a:r>
                      <a:r>
                        <a:rPr lang="en-US" altLang="ko-KR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lang="en-US" altLang="ko-KR" sz="1100" b="1" kern="1200" baseline="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1" kern="1200" baseline="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완화 또는 방지 조치 이행할 수 있도록 </a:t>
                      </a:r>
                      <a:r>
                        <a:rPr lang="ko-KR" altLang="en-US" sz="1100" b="1" kern="1200" dirty="0" err="1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협력사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1" kern="1200" dirty="0" err="1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실사체계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구축</a:t>
                      </a:r>
                      <a:endParaRPr lang="ko-KR" altLang="ko-KR" sz="1100" b="1" kern="1200" dirty="0" smtClean="0">
                        <a:solidFill>
                          <a:srgbClr val="2A78B4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31184"/>
                  </a:ext>
                </a:extLst>
              </a:tr>
              <a:tr h="33425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!</a:t>
                      </a:r>
                      <a:r>
                        <a:rPr lang="ko-KR" altLang="en-US" sz="10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적용대상</a:t>
                      </a:r>
                      <a:r>
                        <a:rPr lang="ko-KR" altLang="en-US" sz="1100" b="1" kern="1200" baseline="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기업이 </a:t>
                      </a:r>
                      <a:r>
                        <a:rPr lang="ko-KR" altLang="en-US" sz="1100" b="1" kern="1200" baseline="0" dirty="0" err="1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협력사</a:t>
                      </a:r>
                      <a:r>
                        <a:rPr lang="ko-KR" altLang="en-US" sz="1100" b="1" kern="1200" baseline="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대상 실사를 진행함에 따라 다수 기업이 간접 적용</a:t>
                      </a:r>
                      <a:r>
                        <a:rPr lang="en-US" altLang="ko-KR" sz="1100" b="1" kern="1200" baseline="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1" kern="1200" dirty="0" smtClean="0">
                          <a:solidFill>
                            <a:srgbClr val="828B9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글로벌 </a:t>
                      </a:r>
                      <a:r>
                        <a:rPr lang="ko-KR" altLang="en-US" sz="1100" b="1" kern="1200" dirty="0" err="1" smtClean="0">
                          <a:solidFill>
                            <a:srgbClr val="828B9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공급망</a:t>
                      </a:r>
                      <a:r>
                        <a:rPr lang="ko-KR" altLang="en-US" sz="1100" b="1" kern="1200" dirty="0" smtClean="0">
                          <a:solidFill>
                            <a:srgbClr val="828B9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산업</a:t>
                      </a:r>
                      <a:r>
                        <a:rPr lang="en-US" altLang="ko-KR" sz="1000" b="1" kern="1200" dirty="0" smtClean="0">
                          <a:solidFill>
                            <a:srgbClr val="828B9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 smtClean="0">
                          <a:solidFill>
                            <a:srgbClr val="828B9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자동차</a:t>
                      </a:r>
                      <a:r>
                        <a:rPr lang="en-US" altLang="ko-KR" sz="1000" b="1" kern="1200" dirty="0" smtClean="0">
                          <a:solidFill>
                            <a:srgbClr val="828B9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1" kern="1200" dirty="0" smtClean="0">
                          <a:solidFill>
                            <a:srgbClr val="828B9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반도체</a:t>
                      </a:r>
                      <a:r>
                        <a:rPr lang="en-US" altLang="ko-KR" sz="1000" b="1" kern="1200" dirty="0" smtClean="0">
                          <a:solidFill>
                            <a:srgbClr val="828B9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591099"/>
                  </a:ext>
                </a:extLst>
              </a:tr>
              <a:tr h="928499">
                <a:tc rowSpan="3"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천연</a:t>
                      </a:r>
                      <a:endParaRPr lang="en-US" altLang="ko-KR" sz="1100" b="1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자원 보존</a:t>
                      </a:r>
                      <a:endParaRPr lang="en-US" altLang="ko-KR" sz="1100" b="1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EU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산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림벌채 방지 규제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00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EUDR,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EU Deforestation Regulation)</a:t>
                      </a: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’23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6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월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발효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altLang="ko-KR" sz="6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’24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말 본격 시행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endParaRPr lang="ko-KR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산림 벌채와 관련된 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주요 원자재</a:t>
                      </a:r>
                      <a:r>
                        <a:rPr lang="en-US" altLang="ko-KR" sz="1100" b="0" kern="1200" baseline="300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와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이를 활용한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제품을</a:t>
                      </a:r>
                      <a:r>
                        <a:rPr lang="en-US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EU</a:t>
                      </a:r>
                      <a:r>
                        <a:rPr lang="ko-KR" altLang="ko-KR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로 수출하는 기업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" b="0" kern="1200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*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목재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대두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팜유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커피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코코아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고무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소고기</a:t>
                      </a:r>
                      <a:endParaRPr lang="ko-KR" altLang="ko-KR" sz="10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지속가능하지 않은 방식으로 생산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(’20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년말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~)</a:t>
                      </a:r>
                      <a:r>
                        <a:rPr lang="ko-KR" altLang="en-US" sz="11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된 산림자원의 사용 금지</a:t>
                      </a:r>
                      <a:endParaRPr lang="en-US" altLang="ko-KR" sz="11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327870"/>
                  </a:ext>
                </a:extLst>
              </a:tr>
              <a:tr h="198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!</a:t>
                      </a:r>
                      <a:r>
                        <a:rPr lang="ko-KR" altLang="en-US" sz="1000" b="1" kern="120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해당 제품이 </a:t>
                      </a:r>
                      <a:r>
                        <a:rPr lang="en-US" altLang="ko-KR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’20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년말 이후 불법적으로 벌채된 산림에서 유래하지 않았음을 증명해야</a:t>
                      </a:r>
                      <a:endParaRPr lang="en-US" altLang="ko-KR" sz="1100" b="1" kern="1200" dirty="0" smtClean="0">
                        <a:solidFill>
                          <a:srgbClr val="2A78B4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NanumBarunGothicOTF" panose="02020603020101020101" charset="-127"/>
                        <a:ea typeface="NanumBarunGothicOTF" panose="02020603020101020101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48733"/>
                  </a:ext>
                </a:extLst>
              </a:tr>
              <a:tr h="198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☞ 제품 ∙원산지 관리</a:t>
                      </a:r>
                      <a:r>
                        <a:rPr lang="en-US" altLang="ko-KR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100" b="1" kern="1200" dirty="0" smtClean="0">
                          <a:solidFill>
                            <a:srgbClr val="2A78B4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및 인증 확보</a:t>
                      </a:r>
                      <a:endParaRPr lang="ko-KR" altLang="ko-KR" sz="1100" b="1" kern="1200" dirty="0" smtClean="0">
                        <a:solidFill>
                          <a:srgbClr val="2A78B4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rgbClr val="EBF4FA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523057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57586" y="452392"/>
            <a:ext cx="4729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  <a:r>
              <a:rPr lang="en-US" altLang="ko-KR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</a:t>
            </a: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ESG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규제 및 대응 필요사항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A78B4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356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6294B747-020F-924F-B756-7E3D1A5FE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98" y="527089"/>
            <a:ext cx="393397" cy="309098"/>
          </a:xfrm>
          <a:prstGeom prst="rect">
            <a:avLst/>
          </a:prstGeom>
        </p:spPr>
      </p:pic>
      <p:sp>
        <p:nvSpPr>
          <p:cNvPr id="100" name="슬라이드 번호 개체 틀 1">
            <a:extLst>
              <a:ext uri="{FF2B5EF4-FFF2-40B4-BE49-F238E27FC236}">
                <a16:creationId xmlns:a16="http://schemas.microsoft.com/office/drawing/2014/main" id="{8E2E16E0-CEA5-2A4A-9BFF-25AC05A8D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7B18946F-9A7D-4DAE-86F9-973B8B33136D}" type="slidenum">
              <a:rPr lang="ko-KR" altLang="en-US" smtClean="0"/>
              <a:t>8</a:t>
            </a:fld>
            <a:endParaRPr lang="ko-KR" altLang="en-US" dirty="0"/>
          </a:p>
        </p:txBody>
      </p:sp>
      <p:sp>
        <p:nvSpPr>
          <p:cNvPr id="8" name="슬라이드 번호 개체 틀 1">
            <a:extLst>
              <a:ext uri="{FF2B5EF4-FFF2-40B4-BE49-F238E27FC236}">
                <a16:creationId xmlns:a16="http://schemas.microsoft.com/office/drawing/2014/main" id="{C8EE5521-15B2-8A47-BAE8-2064B5FFFFA0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8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11331" y="521786"/>
            <a:ext cx="33161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8630" y="-134166"/>
            <a:ext cx="4132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079186" y="116041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40678" y="417915"/>
            <a:ext cx="65824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Ⅱ- </a:t>
            </a: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한국수출입은행 </a:t>
            </a:r>
            <a:r>
              <a:rPr lang="ko-KR" altLang="en-US" b="1" spc="-113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비금융</a:t>
            </a:r>
            <a:r>
              <a:rPr lang="ko-KR" altLang="en-US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지원제도 </a:t>
            </a:r>
            <a:r>
              <a:rPr lang="en-US" altLang="ko-KR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해외시장 </a:t>
            </a:r>
            <a:r>
              <a:rPr lang="ko-KR" altLang="en-US" b="1" spc="-113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A78B4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조사∙입찰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A78B4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2957" y="1116311"/>
            <a:ext cx="6585760" cy="343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지원사례</a:t>
            </a:r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553" y="1562071"/>
            <a:ext cx="5218222" cy="313547"/>
          </a:xfrm>
          <a:prstGeom prst="rect">
            <a:avLst/>
          </a:prstGeom>
          <a:solidFill>
            <a:srgbClr val="EBF4FA"/>
          </a:solidFill>
          <a:ln cmpd="dbl">
            <a:solidFill>
              <a:srgbClr val="0070C0">
                <a:alpha val="96000"/>
              </a:srgbClr>
            </a:solidFill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en-US" sz="1100" b="1" dirty="0">
                <a:solidFill>
                  <a:srgbClr val="696969"/>
                </a:solidFill>
                <a:latin typeface="+mj-ea"/>
                <a:ea typeface="+mj-ea"/>
              </a:rPr>
              <a:t>∙ 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미국 </a:t>
            </a:r>
            <a:r>
              <a:rPr lang="en-US" altLang="ko-KR" sz="1100" b="1" dirty="0">
                <a:solidFill>
                  <a:srgbClr val="696969"/>
                </a:solidFill>
                <a:latin typeface="+mj-ea"/>
                <a:ea typeface="+mj-ea"/>
              </a:rPr>
              <a:t>OO 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시장 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  <a:cs typeface="맑은 고딕 Semilight" panose="020B0502040204020203" pitchFamily="50" charset="-127"/>
              </a:rPr>
              <a:t>진출을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 위한 해외 </a:t>
            </a:r>
            <a:r>
              <a:rPr lang="en-US" altLang="ko-KR" sz="1100" b="1" dirty="0">
                <a:solidFill>
                  <a:srgbClr val="696969"/>
                </a:solidFill>
                <a:latin typeface="+mj-ea"/>
                <a:ea typeface="+mj-ea"/>
              </a:rPr>
              <a:t>M&amp;A 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기회 발굴  및  현지 시장 </a:t>
            </a:r>
            <a:endParaRPr lang="en-US" altLang="ko-KR" sz="1100" b="1" dirty="0">
              <a:solidFill>
                <a:srgbClr val="696969"/>
              </a:solidFill>
              <a:latin typeface="+mj-ea"/>
              <a:ea typeface="+mj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8630" y="2046497"/>
            <a:ext cx="5218222" cy="333617"/>
          </a:xfrm>
          <a:prstGeom prst="rect">
            <a:avLst/>
          </a:prstGeom>
          <a:solidFill>
            <a:srgbClr val="EBF4FA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en-US" sz="1200" dirty="0">
                <a:solidFill>
                  <a:srgbClr val="696969"/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100" b="1" dirty="0" smtClean="0">
                <a:solidFill>
                  <a:srgbClr val="696969"/>
                </a:solidFill>
                <a:latin typeface="+mj-ea"/>
                <a:ea typeface="+mj-ea"/>
              </a:rPr>
              <a:t>해외 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투자</a:t>
            </a:r>
            <a:r>
              <a:rPr lang="en-US" altLang="ko-KR" sz="1100" b="1" dirty="0">
                <a:solidFill>
                  <a:srgbClr val="696969"/>
                </a:solidFill>
                <a:latin typeface="+mj-ea"/>
                <a:ea typeface="+mj-ea"/>
              </a:rPr>
              <a:t>(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현지 공장 설립 등</a:t>
            </a:r>
            <a:r>
              <a:rPr lang="en-US" altLang="ko-KR" sz="1100" b="1" dirty="0">
                <a:solidFill>
                  <a:srgbClr val="696969"/>
                </a:solidFill>
                <a:latin typeface="+mj-ea"/>
                <a:ea typeface="+mj-ea"/>
              </a:rPr>
              <a:t>) 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지역 선정  및 투자 인프라 조사</a:t>
            </a:r>
            <a:endParaRPr lang="ko-Kore-KR" altLang="en-US" sz="1100" b="1" dirty="0">
              <a:solidFill>
                <a:srgbClr val="696969"/>
              </a:solidFill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1553" y="2603539"/>
            <a:ext cx="5218222" cy="333617"/>
          </a:xfrm>
          <a:prstGeom prst="rect">
            <a:avLst/>
          </a:prstGeom>
          <a:solidFill>
            <a:srgbClr val="EBF4FA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en-US" sz="1200" dirty="0">
                <a:solidFill>
                  <a:srgbClr val="696969"/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100" b="1" dirty="0" smtClean="0">
                <a:solidFill>
                  <a:srgbClr val="696969"/>
                </a:solidFill>
                <a:latin typeface="+mj-ea"/>
                <a:ea typeface="+mj-ea"/>
              </a:rPr>
              <a:t>유럽 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신규 시장 개척을 위한 잠재 </a:t>
            </a:r>
            <a:r>
              <a:rPr lang="ko-KR" altLang="en-US" sz="1100" b="1" dirty="0" err="1">
                <a:solidFill>
                  <a:srgbClr val="696969"/>
                </a:solidFill>
                <a:latin typeface="+mj-ea"/>
                <a:ea typeface="+mj-ea"/>
              </a:rPr>
              <a:t>고객발굴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 및 현지 시장 조사</a:t>
            </a:r>
            <a:endParaRPr lang="ko-Kore-KR" altLang="en-US" sz="1100" b="1" dirty="0">
              <a:solidFill>
                <a:srgbClr val="696969"/>
              </a:solidFill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1553" y="3127891"/>
            <a:ext cx="5218222" cy="333617"/>
          </a:xfrm>
          <a:prstGeom prst="rect">
            <a:avLst/>
          </a:prstGeom>
          <a:solidFill>
            <a:srgbClr val="EBF4FA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en-US" sz="1200" dirty="0">
                <a:solidFill>
                  <a:srgbClr val="696969"/>
                </a:solidFill>
                <a:latin typeface="맑은 고딕" panose="020B0503020000020004" pitchFamily="50" charset="-127"/>
              </a:rPr>
              <a:t>∙ </a:t>
            </a:r>
            <a:r>
              <a:rPr lang="en-US" altLang="en-US" sz="1100" b="1" dirty="0">
                <a:solidFill>
                  <a:srgbClr val="696969"/>
                </a:solidFill>
                <a:latin typeface="+mj-ea"/>
                <a:ea typeface="+mj-ea"/>
              </a:rPr>
              <a:t>OO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지역 </a:t>
            </a:r>
            <a:r>
              <a:rPr lang="en-US" altLang="ko-KR" sz="1100" b="1" dirty="0">
                <a:solidFill>
                  <a:srgbClr val="696969"/>
                </a:solidFill>
                <a:latin typeface="+mj-ea"/>
                <a:ea typeface="+mj-ea"/>
              </a:rPr>
              <a:t>△△</a:t>
            </a:r>
            <a:r>
              <a:rPr lang="ko-KR" altLang="en-US" sz="1100" b="1" dirty="0" err="1">
                <a:solidFill>
                  <a:srgbClr val="696969"/>
                </a:solidFill>
                <a:latin typeface="+mj-ea"/>
                <a:ea typeface="+mj-ea"/>
              </a:rPr>
              <a:t>제품시장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 신규 진출을 위한 자문</a:t>
            </a:r>
            <a:endParaRPr lang="ko-Kore-KR" altLang="en-US" sz="1100" b="1" dirty="0">
              <a:solidFill>
                <a:srgbClr val="696969"/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8320" y="3650923"/>
            <a:ext cx="5218222" cy="333617"/>
          </a:xfrm>
          <a:prstGeom prst="rect">
            <a:avLst/>
          </a:prstGeom>
          <a:solidFill>
            <a:srgbClr val="F2F2F2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en-US" sz="1200" dirty="0">
                <a:solidFill>
                  <a:srgbClr val="696969"/>
                </a:solidFill>
                <a:latin typeface="맑은 고딕" panose="020B0503020000020004" pitchFamily="50" charset="-127"/>
              </a:rPr>
              <a:t>∙ </a:t>
            </a:r>
            <a:r>
              <a:rPr lang="en-US" altLang="en-US" sz="1100" b="1" dirty="0">
                <a:solidFill>
                  <a:srgbClr val="696969"/>
                </a:solidFill>
                <a:latin typeface="+mj-ea"/>
                <a:ea typeface="+mj-ea"/>
              </a:rPr>
              <a:t>□□□ </a:t>
            </a:r>
            <a:r>
              <a:rPr lang="ko-KR" altLang="en-US" sz="1100" b="1" dirty="0">
                <a:solidFill>
                  <a:srgbClr val="696969"/>
                </a:solidFill>
                <a:latin typeface="+mj-ea"/>
                <a:ea typeface="+mj-ea"/>
              </a:rPr>
              <a:t>프로젝트 국제 경쟁입찰 참여 관련 사업타당성 검토</a:t>
            </a:r>
            <a:endParaRPr lang="ko-Kore-KR" altLang="en-US" sz="1100" b="1" dirty="0">
              <a:solidFill>
                <a:srgbClr val="696969"/>
              </a:solidFill>
              <a:latin typeface="+mj-ea"/>
              <a:ea typeface="+mj-ea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18683FEB-3D18-F0BD-5653-26261250F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32" y="1156539"/>
            <a:ext cx="182107" cy="18210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350" y="1363881"/>
            <a:ext cx="3242424" cy="247931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497" y="3581463"/>
            <a:ext cx="928364" cy="67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2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E2FCB2C7-8D12-E2C5-677A-E7D9526F5E99}"/>
              </a:ext>
            </a:extLst>
          </p:cNvPr>
          <p:cNvCxnSpPr>
            <a:cxnSpLocks/>
          </p:cNvCxnSpPr>
          <p:nvPr/>
        </p:nvCxnSpPr>
        <p:spPr>
          <a:xfrm>
            <a:off x="537994" y="2893258"/>
            <a:ext cx="8193721" cy="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0CCB55B-E606-12CB-9A45-1576819B5C87}"/>
              </a:ext>
            </a:extLst>
          </p:cNvPr>
          <p:cNvGrpSpPr/>
          <p:nvPr/>
        </p:nvGrpSpPr>
        <p:grpSpPr>
          <a:xfrm>
            <a:off x="586947" y="1229185"/>
            <a:ext cx="1080000" cy="1080000"/>
            <a:chOff x="563417" y="1567703"/>
            <a:chExt cx="1080000" cy="1080000"/>
          </a:xfrm>
        </p:grpSpPr>
        <p:sp>
          <p:nvSpPr>
            <p:cNvPr id="79" name="타원 78">
              <a:extLst>
                <a:ext uri="{FF2B5EF4-FFF2-40B4-BE49-F238E27FC236}">
                  <a16:creationId xmlns:a16="http://schemas.microsoft.com/office/drawing/2014/main" id="{70903342-FB6D-0F4B-BE25-FCB6D57945AE}"/>
                </a:ext>
              </a:extLst>
            </p:cNvPr>
            <p:cNvSpPr/>
            <p:nvPr/>
          </p:nvSpPr>
          <p:spPr>
            <a:xfrm>
              <a:off x="563417" y="1567703"/>
              <a:ext cx="1080000" cy="1080000"/>
            </a:xfrm>
            <a:prstGeom prst="ellipse">
              <a:avLst/>
            </a:prstGeom>
            <a:solidFill>
              <a:srgbClr val="0070C0">
                <a:alpha val="8000"/>
              </a:srgbClr>
            </a:solidFill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110179CD-7994-5743-ACD6-B2C1724C2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>
              <a:off x="727173" y="1735378"/>
              <a:ext cx="752489" cy="744651"/>
            </a:xfrm>
            <a:prstGeom prst="rect">
              <a:avLst/>
            </a:prstGeom>
          </p:spPr>
        </p:pic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4DAD804-D752-FB5D-1289-A904611E834C}"/>
              </a:ext>
            </a:extLst>
          </p:cNvPr>
          <p:cNvGrpSpPr/>
          <p:nvPr/>
        </p:nvGrpSpPr>
        <p:grpSpPr>
          <a:xfrm>
            <a:off x="2340991" y="1209280"/>
            <a:ext cx="1080000" cy="1080000"/>
            <a:chOff x="1998452" y="1611449"/>
            <a:chExt cx="1080000" cy="1080000"/>
          </a:xfrm>
        </p:grpSpPr>
        <p:sp>
          <p:nvSpPr>
            <p:cNvPr id="80" name="타원 79">
              <a:extLst>
                <a:ext uri="{FF2B5EF4-FFF2-40B4-BE49-F238E27FC236}">
                  <a16:creationId xmlns:a16="http://schemas.microsoft.com/office/drawing/2014/main" id="{4278F8B5-029A-2842-B1E1-88D75E78BEA8}"/>
                </a:ext>
              </a:extLst>
            </p:cNvPr>
            <p:cNvSpPr/>
            <p:nvPr/>
          </p:nvSpPr>
          <p:spPr>
            <a:xfrm>
              <a:off x="1998452" y="1611449"/>
              <a:ext cx="1080000" cy="1080000"/>
            </a:xfrm>
            <a:prstGeom prst="ellipse">
              <a:avLst/>
            </a:prstGeom>
            <a:solidFill>
              <a:srgbClr val="0070C0">
                <a:alpha val="8000"/>
              </a:srgbClr>
            </a:solidFill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7626BE30-0EBE-EF48-90D2-859B0207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grayscl/>
            </a:blip>
            <a:stretch>
              <a:fillRect/>
            </a:stretch>
          </p:blipFill>
          <p:spPr>
            <a:xfrm>
              <a:off x="2162208" y="1775205"/>
              <a:ext cx="752489" cy="752489"/>
            </a:xfrm>
            <a:prstGeom prst="rect">
              <a:avLst/>
            </a:prstGeom>
          </p:spPr>
        </p:pic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FACBD9A-E6B6-8DBF-B29E-A2CE929E8A90}"/>
              </a:ext>
            </a:extLst>
          </p:cNvPr>
          <p:cNvGrpSpPr/>
          <p:nvPr/>
        </p:nvGrpSpPr>
        <p:grpSpPr>
          <a:xfrm>
            <a:off x="4095035" y="1209280"/>
            <a:ext cx="1080000" cy="1080000"/>
            <a:chOff x="3775298" y="1622913"/>
            <a:chExt cx="1080000" cy="1080000"/>
          </a:xfrm>
        </p:grpSpPr>
        <p:sp>
          <p:nvSpPr>
            <p:cNvPr id="81" name="타원 80">
              <a:extLst>
                <a:ext uri="{FF2B5EF4-FFF2-40B4-BE49-F238E27FC236}">
                  <a16:creationId xmlns:a16="http://schemas.microsoft.com/office/drawing/2014/main" id="{BA575492-8375-9A43-8D39-CFA9C970B06A}"/>
                </a:ext>
              </a:extLst>
            </p:cNvPr>
            <p:cNvSpPr/>
            <p:nvPr/>
          </p:nvSpPr>
          <p:spPr>
            <a:xfrm>
              <a:off x="3775298" y="1622913"/>
              <a:ext cx="1080000" cy="1080000"/>
            </a:xfrm>
            <a:prstGeom prst="ellipse">
              <a:avLst/>
            </a:prstGeom>
            <a:solidFill>
              <a:srgbClr val="0070C0">
                <a:alpha val="8000"/>
              </a:srgbClr>
            </a:solidFill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A7B59515-6E71-4A47-B49C-7F83B7263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grayscl/>
            </a:blip>
            <a:stretch>
              <a:fillRect/>
            </a:stretch>
          </p:blipFill>
          <p:spPr>
            <a:xfrm>
              <a:off x="4013519" y="1786669"/>
              <a:ext cx="603559" cy="752489"/>
            </a:xfrm>
            <a:prstGeom prst="rect">
              <a:avLst/>
            </a:prstGeom>
          </p:spPr>
        </p:pic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853EACE6-ECE2-7F94-3F86-40734C82A192}"/>
              </a:ext>
            </a:extLst>
          </p:cNvPr>
          <p:cNvGrpSpPr/>
          <p:nvPr/>
        </p:nvGrpSpPr>
        <p:grpSpPr>
          <a:xfrm>
            <a:off x="5711737" y="1184308"/>
            <a:ext cx="1080000" cy="1080000"/>
            <a:chOff x="5437745" y="1620649"/>
            <a:chExt cx="1080000" cy="1080000"/>
          </a:xfrm>
        </p:grpSpPr>
        <p:sp>
          <p:nvSpPr>
            <p:cNvPr id="82" name="타원 81">
              <a:extLst>
                <a:ext uri="{FF2B5EF4-FFF2-40B4-BE49-F238E27FC236}">
                  <a16:creationId xmlns:a16="http://schemas.microsoft.com/office/drawing/2014/main" id="{66A6CF0C-D036-3E4B-AB27-118D397C5D53}"/>
                </a:ext>
              </a:extLst>
            </p:cNvPr>
            <p:cNvSpPr/>
            <p:nvPr/>
          </p:nvSpPr>
          <p:spPr>
            <a:xfrm>
              <a:off x="5437745" y="1620649"/>
              <a:ext cx="1080000" cy="1080000"/>
            </a:xfrm>
            <a:prstGeom prst="ellipse">
              <a:avLst/>
            </a:prstGeom>
            <a:solidFill>
              <a:srgbClr val="0070C0">
                <a:alpha val="8000"/>
              </a:srgbClr>
            </a:solidFill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757A5DA9-D252-634C-A64D-3684B7D62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grayscl/>
            </a:blip>
            <a:stretch>
              <a:fillRect/>
            </a:stretch>
          </p:blipFill>
          <p:spPr>
            <a:xfrm>
              <a:off x="5640693" y="1780486"/>
              <a:ext cx="674104" cy="760327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79135D59-79B4-BB4B-D1F4-AA3F2E0867F1}"/>
              </a:ext>
            </a:extLst>
          </p:cNvPr>
          <p:cNvGrpSpPr/>
          <p:nvPr/>
        </p:nvGrpSpPr>
        <p:grpSpPr>
          <a:xfrm>
            <a:off x="7324021" y="1167257"/>
            <a:ext cx="1117101" cy="1097051"/>
            <a:chOff x="7272589" y="1611449"/>
            <a:chExt cx="1080000" cy="1080000"/>
          </a:xfrm>
        </p:grpSpPr>
        <p:sp>
          <p:nvSpPr>
            <p:cNvPr id="83" name="타원 82">
              <a:extLst>
                <a:ext uri="{FF2B5EF4-FFF2-40B4-BE49-F238E27FC236}">
                  <a16:creationId xmlns:a16="http://schemas.microsoft.com/office/drawing/2014/main" id="{6E963AB9-532E-2F4E-A347-EEED61077CF4}"/>
                </a:ext>
              </a:extLst>
            </p:cNvPr>
            <p:cNvSpPr/>
            <p:nvPr/>
          </p:nvSpPr>
          <p:spPr>
            <a:xfrm>
              <a:off x="7272589" y="1611449"/>
              <a:ext cx="1080000" cy="1080000"/>
            </a:xfrm>
            <a:prstGeom prst="ellipse">
              <a:avLst/>
            </a:prstGeom>
            <a:solidFill>
              <a:srgbClr val="0070C0">
                <a:alpha val="8000"/>
              </a:srgbClr>
            </a:solidFill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C81D5F59-37C2-7D4C-A1BA-2A89362EA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grayscl/>
            </a:blip>
            <a:stretch>
              <a:fillRect/>
            </a:stretch>
          </p:blipFill>
          <p:spPr>
            <a:xfrm>
              <a:off x="7436345" y="1775205"/>
              <a:ext cx="752489" cy="752489"/>
            </a:xfrm>
            <a:prstGeom prst="rect">
              <a:avLst/>
            </a:prstGeom>
          </p:spPr>
        </p:pic>
      </p:grpSp>
      <p:sp>
        <p:nvSpPr>
          <p:cNvPr id="51" name="모서리가 둥근 직사각형 50">
            <a:extLst>
              <a:ext uri="{FF2B5EF4-FFF2-40B4-BE49-F238E27FC236}">
                <a16:creationId xmlns:a16="http://schemas.microsoft.com/office/drawing/2014/main" id="{A9DF984E-4B85-3D44-B731-159D6A25FDB3}"/>
              </a:ext>
            </a:extLst>
          </p:cNvPr>
          <p:cNvSpPr/>
          <p:nvPr/>
        </p:nvSpPr>
        <p:spPr>
          <a:xfrm>
            <a:off x="515347" y="2976561"/>
            <a:ext cx="1269482" cy="286029"/>
          </a:xfrm>
          <a:prstGeom prst="roundRect">
            <a:avLst>
              <a:gd name="adj" fmla="val 9344"/>
            </a:avLst>
          </a:prstGeom>
          <a:solidFill>
            <a:srgbClr val="434E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지원대상사업 선정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모서리가 둥근 직사각형 51">
            <a:extLst>
              <a:ext uri="{FF2B5EF4-FFF2-40B4-BE49-F238E27FC236}">
                <a16:creationId xmlns:a16="http://schemas.microsoft.com/office/drawing/2014/main" id="{119A27A8-E57C-8F4A-87D8-6AA3BF2FA77D}"/>
              </a:ext>
            </a:extLst>
          </p:cNvPr>
          <p:cNvSpPr/>
          <p:nvPr/>
        </p:nvSpPr>
        <p:spPr>
          <a:xfrm>
            <a:off x="2260936" y="2368496"/>
            <a:ext cx="1245539" cy="385980"/>
          </a:xfrm>
          <a:prstGeom prst="roundRect">
            <a:avLst>
              <a:gd name="adj" fmla="val 11426"/>
            </a:avLst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용역계약 체결</a:t>
            </a:r>
            <a:endParaRPr lang="en-US" altLang="ko-KR" sz="1000" b="1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9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kern="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선정기업</a:t>
            </a:r>
            <a:r>
              <a:rPr lang="en-US" altLang="ko-KR" sz="9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9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전문기관</a:t>
            </a:r>
            <a:r>
              <a:rPr lang="en-US" altLang="ko-KR" sz="9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66" name="모서리가 둥근 직사각형 65">
            <a:extLst>
              <a:ext uri="{FF2B5EF4-FFF2-40B4-BE49-F238E27FC236}">
                <a16:creationId xmlns:a16="http://schemas.microsoft.com/office/drawing/2014/main" id="{2A15824E-BBC4-0446-877F-8A6E2E1150D0}"/>
              </a:ext>
            </a:extLst>
          </p:cNvPr>
          <p:cNvSpPr/>
          <p:nvPr/>
        </p:nvSpPr>
        <p:spPr>
          <a:xfrm>
            <a:off x="4048586" y="2367436"/>
            <a:ext cx="1146922" cy="376215"/>
          </a:xfrm>
          <a:prstGeom prst="roundRect">
            <a:avLst>
              <a:gd name="adj" fmla="val 9344"/>
            </a:avLst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 수행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모서리가 둥근 직사각형 66">
            <a:extLst>
              <a:ext uri="{FF2B5EF4-FFF2-40B4-BE49-F238E27FC236}">
                <a16:creationId xmlns:a16="http://schemas.microsoft.com/office/drawing/2014/main" id="{B042E9C1-2C12-A04A-93BB-0A5365692108}"/>
              </a:ext>
            </a:extLst>
          </p:cNvPr>
          <p:cNvSpPr/>
          <p:nvPr/>
        </p:nvSpPr>
        <p:spPr>
          <a:xfrm>
            <a:off x="5765397" y="2988811"/>
            <a:ext cx="1176130" cy="273779"/>
          </a:xfrm>
          <a:prstGeom prst="roundRect">
            <a:avLst>
              <a:gd name="adj" fmla="val 9344"/>
            </a:avLst>
          </a:prstGeom>
          <a:solidFill>
            <a:srgbClr val="434E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 보고서 평가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모서리가 둥근 직사각형 67">
            <a:extLst>
              <a:ext uri="{FF2B5EF4-FFF2-40B4-BE49-F238E27FC236}">
                <a16:creationId xmlns:a16="http://schemas.microsoft.com/office/drawing/2014/main" id="{BD746D7D-7A6C-2F4D-88DD-386C08FC8925}"/>
              </a:ext>
            </a:extLst>
          </p:cNvPr>
          <p:cNvSpPr/>
          <p:nvPr/>
        </p:nvSpPr>
        <p:spPr>
          <a:xfrm>
            <a:off x="7320534" y="2999255"/>
            <a:ext cx="1146922" cy="263335"/>
          </a:xfrm>
          <a:prstGeom prst="roundRect">
            <a:avLst>
              <a:gd name="adj" fmla="val 9344"/>
            </a:avLst>
          </a:prstGeom>
          <a:solidFill>
            <a:srgbClr val="434E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지원금 지급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FD98BBDA-68B2-BA41-A17D-9759256BE4CC}"/>
              </a:ext>
            </a:extLst>
          </p:cNvPr>
          <p:cNvSpPr/>
          <p:nvPr/>
        </p:nvSpPr>
        <p:spPr>
          <a:xfrm>
            <a:off x="399352" y="3321682"/>
            <a:ext cx="1861583" cy="167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-952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사업지원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신청 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지원대상으로 </a:t>
            </a:r>
            <a:r>
              <a:rPr lang="ko-KR" altLang="en-US" sz="900" dirty="0" err="1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선정시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용역 </a:t>
            </a: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수행할 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전문기관 선택 </a:t>
            </a:r>
            <a:endParaRPr lang="en-US" altLang="ko-KR" sz="900" b="1" dirty="0">
              <a:solidFill>
                <a:srgbClr val="F29F05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사업제안서 등 신청서 제출</a:t>
            </a:r>
            <a:r>
              <a:rPr lang="ko-KR" altLang="en-US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900" dirty="0">
              <a:solidFill>
                <a:srgbClr val="7F7F7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endParaRPr lang="en-US" altLang="ko-KR" sz="400" dirty="0">
              <a:solidFill>
                <a:srgbClr val="7F7F7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• </a:t>
            </a: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지원대상사업 선정 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10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smtClean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사업선정위원회</a:t>
            </a:r>
            <a:r>
              <a:rPr lang="en-US" altLang="ko-KR" sz="800" dirty="0" smtClean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 err="1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내∙외부전문가</a:t>
            </a:r>
            <a:r>
              <a:rPr lang="en-US" altLang="ko-KR" sz="8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b="1" dirty="0" err="1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신청기업</a:t>
            </a: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사업선정위원회 </a:t>
            </a: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출석하여 </a:t>
            </a:r>
            <a:r>
              <a:rPr lang="ko-KR" altLang="en-US" sz="900" dirty="0" err="1" smtClean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신청사업</a:t>
            </a:r>
            <a:r>
              <a:rPr lang="ko-KR" altLang="en-US" sz="900" dirty="0" smtClean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b="1" dirty="0" smtClean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발표</a:t>
            </a:r>
            <a:endParaRPr lang="en-US" altLang="ko-KR" sz="900" b="1" dirty="0">
              <a:solidFill>
                <a:srgbClr val="F29F05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FD98BBDA-68B2-BA41-A17D-9759256BE4CC}"/>
              </a:ext>
            </a:extLst>
          </p:cNvPr>
          <p:cNvSpPr/>
          <p:nvPr/>
        </p:nvSpPr>
        <p:spPr>
          <a:xfrm>
            <a:off x="2190965" y="3323789"/>
            <a:ext cx="1631421" cy="832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-952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용역계약 승인 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454B5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체결된 용역계약의 내용이 </a:t>
            </a:r>
            <a:endParaRPr lang="en-US" altLang="ko-KR" sz="900" dirty="0">
              <a:solidFill>
                <a:srgbClr val="5C5C5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사업제안서에</a:t>
            </a: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부합하지 </a:t>
            </a:r>
            <a:endParaRPr lang="en-US" altLang="ko-KR" sz="900" b="1" dirty="0">
              <a:solidFill>
                <a:srgbClr val="F29F05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b="1" dirty="0" smtClean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않는 경우 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 선정</a:t>
            </a:r>
            <a: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취소  </a:t>
            </a:r>
            <a:endParaRPr lang="en-US" altLang="ko-KR" sz="900" b="1" dirty="0">
              <a:solidFill>
                <a:srgbClr val="F29F05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D98BBDA-68B2-BA41-A17D-9759256BE4CC}"/>
              </a:ext>
            </a:extLst>
          </p:cNvPr>
          <p:cNvSpPr/>
          <p:nvPr/>
        </p:nvSpPr>
        <p:spPr>
          <a:xfrm>
            <a:off x="4021035" y="3321545"/>
            <a:ext cx="1379611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-952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용역 수행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 err="1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선정기업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및 전문기관</a:t>
            </a:r>
            <a:endParaRPr lang="en-US" altLang="ko-KR" sz="900" dirty="0">
              <a:solidFill>
                <a:srgbClr val="5C5C5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FD98BBDA-68B2-BA41-A17D-9759256BE4CC}"/>
              </a:ext>
            </a:extLst>
          </p:cNvPr>
          <p:cNvSpPr/>
          <p:nvPr/>
        </p:nvSpPr>
        <p:spPr>
          <a:xfrm>
            <a:off x="5711737" y="3321545"/>
            <a:ext cx="1505961" cy="472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-952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용역보고서 평가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사업평가위원회</a:t>
            </a:r>
            <a:endParaRPr lang="en-US" altLang="ko-KR" sz="900" dirty="0">
              <a:solidFill>
                <a:srgbClr val="5C5C5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FD98BBDA-68B2-BA41-A17D-9759256BE4CC}"/>
              </a:ext>
            </a:extLst>
          </p:cNvPr>
          <p:cNvSpPr/>
          <p:nvPr/>
        </p:nvSpPr>
        <p:spPr>
          <a:xfrm>
            <a:off x="7190991" y="3318919"/>
            <a:ext cx="1733295" cy="1712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-952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지원금 지급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전문기관 앞 직접 지급 원칙</a:t>
            </a:r>
            <a:endParaRPr lang="en-US" altLang="ko-KR" sz="900" dirty="0">
              <a:solidFill>
                <a:srgbClr val="5C5C5C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 smtClean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용역보고서 평가 결과 </a:t>
            </a:r>
            <a: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양호</a:t>
            </a:r>
            <a: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 지원금액 전액 지급</a:t>
            </a:r>
            <a:endParaRPr lang="en-US" altLang="ko-KR" sz="900" dirty="0">
              <a:solidFill>
                <a:srgbClr val="7F7F7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용역보고서 평가결과 </a:t>
            </a: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보완 </a:t>
            </a:r>
            <a: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</a:t>
            </a:r>
            <a: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 지원금액 절반 지급</a:t>
            </a: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보완 후</a:t>
            </a: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재평가하여 나머지 </a:t>
            </a: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dirty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절반 지급</a:t>
            </a:r>
            <a:endParaRPr lang="en-US" altLang="ko-KR" sz="900" dirty="0">
              <a:solidFill>
                <a:srgbClr val="7F7F7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endParaRPr lang="en-US" altLang="ko-KR" sz="800" dirty="0">
              <a:solidFill>
                <a:srgbClr val="7F7F7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49802" y="421703"/>
            <a:ext cx="1380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466725" algn="l"/>
              </a:tabLst>
            </a:pP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Ⅲ.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 </a:t>
            </a:r>
            <a:r>
              <a:rPr lang="ko-KR" altLang="en-US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절차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슬라이드 번호 개체 틀 1">
            <a:extLst>
              <a:ext uri="{FF2B5EF4-FFF2-40B4-BE49-F238E27FC236}">
                <a16:creationId xmlns:a16="http://schemas.microsoft.com/office/drawing/2014/main" id="{552EFF0C-D9E2-7CB4-A77B-97C57573ED0E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9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29" name="삼각형 28">
            <a:extLst>
              <a:ext uri="{FF2B5EF4-FFF2-40B4-BE49-F238E27FC236}">
                <a16:creationId xmlns:a16="http://schemas.microsoft.com/office/drawing/2014/main" id="{702A0ABC-4564-17D5-0A40-F34B9C2E9C37}"/>
              </a:ext>
            </a:extLst>
          </p:cNvPr>
          <p:cNvSpPr/>
          <p:nvPr/>
        </p:nvSpPr>
        <p:spPr>
          <a:xfrm rot="5400000">
            <a:off x="1764729" y="2836802"/>
            <a:ext cx="369332" cy="112912"/>
          </a:xfrm>
          <a:custGeom>
            <a:avLst/>
            <a:gdLst>
              <a:gd name="connsiteX0" fmla="*/ 0 w 494779"/>
              <a:gd name="connsiteY0" fmla="*/ 426534 h 426534"/>
              <a:gd name="connsiteX1" fmla="*/ 247390 w 494779"/>
              <a:gd name="connsiteY1" fmla="*/ 0 h 426534"/>
              <a:gd name="connsiteX2" fmla="*/ 494779 w 494779"/>
              <a:gd name="connsiteY2" fmla="*/ 426534 h 426534"/>
              <a:gd name="connsiteX3" fmla="*/ 0 w 494779"/>
              <a:gd name="connsiteY3" fmla="*/ 426534 h 426534"/>
              <a:gd name="connsiteX0" fmla="*/ 0 w 586219"/>
              <a:gd name="connsiteY0" fmla="*/ 426534 h 517974"/>
              <a:gd name="connsiteX1" fmla="*/ 247390 w 586219"/>
              <a:gd name="connsiteY1" fmla="*/ 0 h 517974"/>
              <a:gd name="connsiteX2" fmla="*/ 586219 w 586219"/>
              <a:gd name="connsiteY2" fmla="*/ 517974 h 517974"/>
              <a:gd name="connsiteX0" fmla="*/ 0 w 498299"/>
              <a:gd name="connsiteY0" fmla="*/ 426534 h 426534"/>
              <a:gd name="connsiteX1" fmla="*/ 247390 w 498299"/>
              <a:gd name="connsiteY1" fmla="*/ 0 h 426534"/>
              <a:gd name="connsiteX2" fmla="*/ 498299 w 498299"/>
              <a:gd name="connsiteY2" fmla="*/ 377297 h 426534"/>
              <a:gd name="connsiteX0" fmla="*/ 0 w 568640"/>
              <a:gd name="connsiteY0" fmla="*/ 426534 h 456428"/>
              <a:gd name="connsiteX1" fmla="*/ 247390 w 568640"/>
              <a:gd name="connsiteY1" fmla="*/ 0 h 456428"/>
              <a:gd name="connsiteX2" fmla="*/ 568640 w 568640"/>
              <a:gd name="connsiteY2" fmla="*/ 456428 h 456428"/>
              <a:gd name="connsiteX0" fmla="*/ 0 w 454340"/>
              <a:gd name="connsiteY0" fmla="*/ 426534 h 426534"/>
              <a:gd name="connsiteX1" fmla="*/ 247390 w 454340"/>
              <a:gd name="connsiteY1" fmla="*/ 0 h 426534"/>
              <a:gd name="connsiteX2" fmla="*/ 454340 w 454340"/>
              <a:gd name="connsiteY2" fmla="*/ 394882 h 426534"/>
              <a:gd name="connsiteX0" fmla="*/ 0 w 436755"/>
              <a:gd name="connsiteY0" fmla="*/ 364988 h 394882"/>
              <a:gd name="connsiteX1" fmla="*/ 229805 w 436755"/>
              <a:gd name="connsiteY1" fmla="*/ 0 h 394882"/>
              <a:gd name="connsiteX2" fmla="*/ 436755 w 436755"/>
              <a:gd name="connsiteY2" fmla="*/ 394882 h 394882"/>
              <a:gd name="connsiteX0" fmla="*/ 0 w 445551"/>
              <a:gd name="connsiteY0" fmla="*/ 364988 h 364988"/>
              <a:gd name="connsiteX1" fmla="*/ 229805 w 445551"/>
              <a:gd name="connsiteY1" fmla="*/ 0 h 364988"/>
              <a:gd name="connsiteX2" fmla="*/ 445551 w 445551"/>
              <a:gd name="connsiteY2" fmla="*/ 350921 h 364988"/>
              <a:gd name="connsiteX0" fmla="*/ 0 w 436762"/>
              <a:gd name="connsiteY0" fmla="*/ 364988 h 364988"/>
              <a:gd name="connsiteX1" fmla="*/ 229805 w 436762"/>
              <a:gd name="connsiteY1" fmla="*/ 0 h 364988"/>
              <a:gd name="connsiteX2" fmla="*/ 436762 w 436762"/>
              <a:gd name="connsiteY2" fmla="*/ 359713 h 36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62" h="364988">
                <a:moveTo>
                  <a:pt x="0" y="364988"/>
                </a:moveTo>
                <a:lnTo>
                  <a:pt x="229805" y="0"/>
                </a:lnTo>
                <a:cubicBezTo>
                  <a:pt x="312268" y="142178"/>
                  <a:pt x="436762" y="359713"/>
                  <a:pt x="436762" y="359713"/>
                </a:cubicBezTo>
              </a:path>
            </a:pathLst>
          </a:custGeom>
          <a:noFill/>
          <a:ln w="222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32" name="삼각형 28">
            <a:extLst>
              <a:ext uri="{FF2B5EF4-FFF2-40B4-BE49-F238E27FC236}">
                <a16:creationId xmlns:a16="http://schemas.microsoft.com/office/drawing/2014/main" id="{B09BB4F8-FAF8-E52F-AAC3-6330A6EA2215}"/>
              </a:ext>
            </a:extLst>
          </p:cNvPr>
          <p:cNvSpPr/>
          <p:nvPr/>
        </p:nvSpPr>
        <p:spPr>
          <a:xfrm rot="5400000">
            <a:off x="3525489" y="2836802"/>
            <a:ext cx="369332" cy="112912"/>
          </a:xfrm>
          <a:custGeom>
            <a:avLst/>
            <a:gdLst>
              <a:gd name="connsiteX0" fmla="*/ 0 w 494779"/>
              <a:gd name="connsiteY0" fmla="*/ 426534 h 426534"/>
              <a:gd name="connsiteX1" fmla="*/ 247390 w 494779"/>
              <a:gd name="connsiteY1" fmla="*/ 0 h 426534"/>
              <a:gd name="connsiteX2" fmla="*/ 494779 w 494779"/>
              <a:gd name="connsiteY2" fmla="*/ 426534 h 426534"/>
              <a:gd name="connsiteX3" fmla="*/ 0 w 494779"/>
              <a:gd name="connsiteY3" fmla="*/ 426534 h 426534"/>
              <a:gd name="connsiteX0" fmla="*/ 0 w 586219"/>
              <a:gd name="connsiteY0" fmla="*/ 426534 h 517974"/>
              <a:gd name="connsiteX1" fmla="*/ 247390 w 586219"/>
              <a:gd name="connsiteY1" fmla="*/ 0 h 517974"/>
              <a:gd name="connsiteX2" fmla="*/ 586219 w 586219"/>
              <a:gd name="connsiteY2" fmla="*/ 517974 h 517974"/>
              <a:gd name="connsiteX0" fmla="*/ 0 w 498299"/>
              <a:gd name="connsiteY0" fmla="*/ 426534 h 426534"/>
              <a:gd name="connsiteX1" fmla="*/ 247390 w 498299"/>
              <a:gd name="connsiteY1" fmla="*/ 0 h 426534"/>
              <a:gd name="connsiteX2" fmla="*/ 498299 w 498299"/>
              <a:gd name="connsiteY2" fmla="*/ 377297 h 426534"/>
              <a:gd name="connsiteX0" fmla="*/ 0 w 568640"/>
              <a:gd name="connsiteY0" fmla="*/ 426534 h 456428"/>
              <a:gd name="connsiteX1" fmla="*/ 247390 w 568640"/>
              <a:gd name="connsiteY1" fmla="*/ 0 h 456428"/>
              <a:gd name="connsiteX2" fmla="*/ 568640 w 568640"/>
              <a:gd name="connsiteY2" fmla="*/ 456428 h 456428"/>
              <a:gd name="connsiteX0" fmla="*/ 0 w 454340"/>
              <a:gd name="connsiteY0" fmla="*/ 426534 h 426534"/>
              <a:gd name="connsiteX1" fmla="*/ 247390 w 454340"/>
              <a:gd name="connsiteY1" fmla="*/ 0 h 426534"/>
              <a:gd name="connsiteX2" fmla="*/ 454340 w 454340"/>
              <a:gd name="connsiteY2" fmla="*/ 394882 h 426534"/>
              <a:gd name="connsiteX0" fmla="*/ 0 w 436755"/>
              <a:gd name="connsiteY0" fmla="*/ 364988 h 394882"/>
              <a:gd name="connsiteX1" fmla="*/ 229805 w 436755"/>
              <a:gd name="connsiteY1" fmla="*/ 0 h 394882"/>
              <a:gd name="connsiteX2" fmla="*/ 436755 w 436755"/>
              <a:gd name="connsiteY2" fmla="*/ 394882 h 394882"/>
              <a:gd name="connsiteX0" fmla="*/ 0 w 445551"/>
              <a:gd name="connsiteY0" fmla="*/ 364988 h 364988"/>
              <a:gd name="connsiteX1" fmla="*/ 229805 w 445551"/>
              <a:gd name="connsiteY1" fmla="*/ 0 h 364988"/>
              <a:gd name="connsiteX2" fmla="*/ 445551 w 445551"/>
              <a:gd name="connsiteY2" fmla="*/ 350921 h 364988"/>
              <a:gd name="connsiteX0" fmla="*/ 0 w 436762"/>
              <a:gd name="connsiteY0" fmla="*/ 364988 h 364988"/>
              <a:gd name="connsiteX1" fmla="*/ 229805 w 436762"/>
              <a:gd name="connsiteY1" fmla="*/ 0 h 364988"/>
              <a:gd name="connsiteX2" fmla="*/ 436762 w 436762"/>
              <a:gd name="connsiteY2" fmla="*/ 359713 h 36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62" h="364988">
                <a:moveTo>
                  <a:pt x="0" y="364988"/>
                </a:moveTo>
                <a:lnTo>
                  <a:pt x="229805" y="0"/>
                </a:lnTo>
                <a:cubicBezTo>
                  <a:pt x="312268" y="142178"/>
                  <a:pt x="436762" y="359713"/>
                  <a:pt x="436762" y="359713"/>
                </a:cubicBezTo>
              </a:path>
            </a:pathLst>
          </a:custGeom>
          <a:noFill/>
          <a:ln w="222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34" name="삼각형 28">
            <a:extLst>
              <a:ext uri="{FF2B5EF4-FFF2-40B4-BE49-F238E27FC236}">
                <a16:creationId xmlns:a16="http://schemas.microsoft.com/office/drawing/2014/main" id="{71C4D51C-E5A1-A733-6E8E-D5C94034A79C}"/>
              </a:ext>
            </a:extLst>
          </p:cNvPr>
          <p:cNvSpPr/>
          <p:nvPr/>
        </p:nvSpPr>
        <p:spPr>
          <a:xfrm rot="5400000">
            <a:off x="5278682" y="2836802"/>
            <a:ext cx="369332" cy="112912"/>
          </a:xfrm>
          <a:custGeom>
            <a:avLst/>
            <a:gdLst>
              <a:gd name="connsiteX0" fmla="*/ 0 w 494779"/>
              <a:gd name="connsiteY0" fmla="*/ 426534 h 426534"/>
              <a:gd name="connsiteX1" fmla="*/ 247390 w 494779"/>
              <a:gd name="connsiteY1" fmla="*/ 0 h 426534"/>
              <a:gd name="connsiteX2" fmla="*/ 494779 w 494779"/>
              <a:gd name="connsiteY2" fmla="*/ 426534 h 426534"/>
              <a:gd name="connsiteX3" fmla="*/ 0 w 494779"/>
              <a:gd name="connsiteY3" fmla="*/ 426534 h 426534"/>
              <a:gd name="connsiteX0" fmla="*/ 0 w 586219"/>
              <a:gd name="connsiteY0" fmla="*/ 426534 h 517974"/>
              <a:gd name="connsiteX1" fmla="*/ 247390 w 586219"/>
              <a:gd name="connsiteY1" fmla="*/ 0 h 517974"/>
              <a:gd name="connsiteX2" fmla="*/ 586219 w 586219"/>
              <a:gd name="connsiteY2" fmla="*/ 517974 h 517974"/>
              <a:gd name="connsiteX0" fmla="*/ 0 w 498299"/>
              <a:gd name="connsiteY0" fmla="*/ 426534 h 426534"/>
              <a:gd name="connsiteX1" fmla="*/ 247390 w 498299"/>
              <a:gd name="connsiteY1" fmla="*/ 0 h 426534"/>
              <a:gd name="connsiteX2" fmla="*/ 498299 w 498299"/>
              <a:gd name="connsiteY2" fmla="*/ 377297 h 426534"/>
              <a:gd name="connsiteX0" fmla="*/ 0 w 568640"/>
              <a:gd name="connsiteY0" fmla="*/ 426534 h 456428"/>
              <a:gd name="connsiteX1" fmla="*/ 247390 w 568640"/>
              <a:gd name="connsiteY1" fmla="*/ 0 h 456428"/>
              <a:gd name="connsiteX2" fmla="*/ 568640 w 568640"/>
              <a:gd name="connsiteY2" fmla="*/ 456428 h 456428"/>
              <a:gd name="connsiteX0" fmla="*/ 0 w 454340"/>
              <a:gd name="connsiteY0" fmla="*/ 426534 h 426534"/>
              <a:gd name="connsiteX1" fmla="*/ 247390 w 454340"/>
              <a:gd name="connsiteY1" fmla="*/ 0 h 426534"/>
              <a:gd name="connsiteX2" fmla="*/ 454340 w 454340"/>
              <a:gd name="connsiteY2" fmla="*/ 394882 h 426534"/>
              <a:gd name="connsiteX0" fmla="*/ 0 w 436755"/>
              <a:gd name="connsiteY0" fmla="*/ 364988 h 394882"/>
              <a:gd name="connsiteX1" fmla="*/ 229805 w 436755"/>
              <a:gd name="connsiteY1" fmla="*/ 0 h 394882"/>
              <a:gd name="connsiteX2" fmla="*/ 436755 w 436755"/>
              <a:gd name="connsiteY2" fmla="*/ 394882 h 394882"/>
              <a:gd name="connsiteX0" fmla="*/ 0 w 445551"/>
              <a:gd name="connsiteY0" fmla="*/ 364988 h 364988"/>
              <a:gd name="connsiteX1" fmla="*/ 229805 w 445551"/>
              <a:gd name="connsiteY1" fmla="*/ 0 h 364988"/>
              <a:gd name="connsiteX2" fmla="*/ 445551 w 445551"/>
              <a:gd name="connsiteY2" fmla="*/ 350921 h 364988"/>
              <a:gd name="connsiteX0" fmla="*/ 0 w 436762"/>
              <a:gd name="connsiteY0" fmla="*/ 364988 h 364988"/>
              <a:gd name="connsiteX1" fmla="*/ 229805 w 436762"/>
              <a:gd name="connsiteY1" fmla="*/ 0 h 364988"/>
              <a:gd name="connsiteX2" fmla="*/ 436762 w 436762"/>
              <a:gd name="connsiteY2" fmla="*/ 359713 h 36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62" h="364988">
                <a:moveTo>
                  <a:pt x="0" y="364988"/>
                </a:moveTo>
                <a:lnTo>
                  <a:pt x="229805" y="0"/>
                </a:lnTo>
                <a:cubicBezTo>
                  <a:pt x="312268" y="142178"/>
                  <a:pt x="436762" y="359713"/>
                  <a:pt x="436762" y="359713"/>
                </a:cubicBezTo>
              </a:path>
            </a:pathLst>
          </a:custGeom>
          <a:noFill/>
          <a:ln w="222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35" name="삼각형 28">
            <a:extLst>
              <a:ext uri="{FF2B5EF4-FFF2-40B4-BE49-F238E27FC236}">
                <a16:creationId xmlns:a16="http://schemas.microsoft.com/office/drawing/2014/main" id="{2168B898-3329-C7D4-F64C-C44652371502}"/>
              </a:ext>
            </a:extLst>
          </p:cNvPr>
          <p:cNvSpPr/>
          <p:nvPr/>
        </p:nvSpPr>
        <p:spPr>
          <a:xfrm rot="5400000">
            <a:off x="6892219" y="2828636"/>
            <a:ext cx="369332" cy="112912"/>
          </a:xfrm>
          <a:custGeom>
            <a:avLst/>
            <a:gdLst>
              <a:gd name="connsiteX0" fmla="*/ 0 w 494779"/>
              <a:gd name="connsiteY0" fmla="*/ 426534 h 426534"/>
              <a:gd name="connsiteX1" fmla="*/ 247390 w 494779"/>
              <a:gd name="connsiteY1" fmla="*/ 0 h 426534"/>
              <a:gd name="connsiteX2" fmla="*/ 494779 w 494779"/>
              <a:gd name="connsiteY2" fmla="*/ 426534 h 426534"/>
              <a:gd name="connsiteX3" fmla="*/ 0 w 494779"/>
              <a:gd name="connsiteY3" fmla="*/ 426534 h 426534"/>
              <a:gd name="connsiteX0" fmla="*/ 0 w 586219"/>
              <a:gd name="connsiteY0" fmla="*/ 426534 h 517974"/>
              <a:gd name="connsiteX1" fmla="*/ 247390 w 586219"/>
              <a:gd name="connsiteY1" fmla="*/ 0 h 517974"/>
              <a:gd name="connsiteX2" fmla="*/ 586219 w 586219"/>
              <a:gd name="connsiteY2" fmla="*/ 517974 h 517974"/>
              <a:gd name="connsiteX0" fmla="*/ 0 w 498299"/>
              <a:gd name="connsiteY0" fmla="*/ 426534 h 426534"/>
              <a:gd name="connsiteX1" fmla="*/ 247390 w 498299"/>
              <a:gd name="connsiteY1" fmla="*/ 0 h 426534"/>
              <a:gd name="connsiteX2" fmla="*/ 498299 w 498299"/>
              <a:gd name="connsiteY2" fmla="*/ 377297 h 426534"/>
              <a:gd name="connsiteX0" fmla="*/ 0 w 568640"/>
              <a:gd name="connsiteY0" fmla="*/ 426534 h 456428"/>
              <a:gd name="connsiteX1" fmla="*/ 247390 w 568640"/>
              <a:gd name="connsiteY1" fmla="*/ 0 h 456428"/>
              <a:gd name="connsiteX2" fmla="*/ 568640 w 568640"/>
              <a:gd name="connsiteY2" fmla="*/ 456428 h 456428"/>
              <a:gd name="connsiteX0" fmla="*/ 0 w 454340"/>
              <a:gd name="connsiteY0" fmla="*/ 426534 h 426534"/>
              <a:gd name="connsiteX1" fmla="*/ 247390 w 454340"/>
              <a:gd name="connsiteY1" fmla="*/ 0 h 426534"/>
              <a:gd name="connsiteX2" fmla="*/ 454340 w 454340"/>
              <a:gd name="connsiteY2" fmla="*/ 394882 h 426534"/>
              <a:gd name="connsiteX0" fmla="*/ 0 w 436755"/>
              <a:gd name="connsiteY0" fmla="*/ 364988 h 394882"/>
              <a:gd name="connsiteX1" fmla="*/ 229805 w 436755"/>
              <a:gd name="connsiteY1" fmla="*/ 0 h 394882"/>
              <a:gd name="connsiteX2" fmla="*/ 436755 w 436755"/>
              <a:gd name="connsiteY2" fmla="*/ 394882 h 394882"/>
              <a:gd name="connsiteX0" fmla="*/ 0 w 445551"/>
              <a:gd name="connsiteY0" fmla="*/ 364988 h 364988"/>
              <a:gd name="connsiteX1" fmla="*/ 229805 w 445551"/>
              <a:gd name="connsiteY1" fmla="*/ 0 h 364988"/>
              <a:gd name="connsiteX2" fmla="*/ 445551 w 445551"/>
              <a:gd name="connsiteY2" fmla="*/ 350921 h 364988"/>
              <a:gd name="connsiteX0" fmla="*/ 0 w 436762"/>
              <a:gd name="connsiteY0" fmla="*/ 364988 h 364988"/>
              <a:gd name="connsiteX1" fmla="*/ 229805 w 436762"/>
              <a:gd name="connsiteY1" fmla="*/ 0 h 364988"/>
              <a:gd name="connsiteX2" fmla="*/ 436762 w 436762"/>
              <a:gd name="connsiteY2" fmla="*/ 359713 h 36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62" h="364988">
                <a:moveTo>
                  <a:pt x="0" y="364988"/>
                </a:moveTo>
                <a:lnTo>
                  <a:pt x="229805" y="0"/>
                </a:lnTo>
                <a:cubicBezTo>
                  <a:pt x="312268" y="142178"/>
                  <a:pt x="436762" y="359713"/>
                  <a:pt x="436762" y="359713"/>
                </a:cubicBezTo>
              </a:path>
            </a:pathLst>
          </a:custGeom>
          <a:noFill/>
          <a:ln w="222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37" name="삼각형 28">
            <a:extLst>
              <a:ext uri="{FF2B5EF4-FFF2-40B4-BE49-F238E27FC236}">
                <a16:creationId xmlns:a16="http://schemas.microsoft.com/office/drawing/2014/main" id="{A5FCEEC3-596B-F292-072C-23821744725D}"/>
              </a:ext>
            </a:extLst>
          </p:cNvPr>
          <p:cNvSpPr/>
          <p:nvPr/>
        </p:nvSpPr>
        <p:spPr>
          <a:xfrm rot="5400000">
            <a:off x="8548849" y="2810641"/>
            <a:ext cx="369332" cy="148902"/>
          </a:xfrm>
          <a:custGeom>
            <a:avLst/>
            <a:gdLst>
              <a:gd name="connsiteX0" fmla="*/ 0 w 494779"/>
              <a:gd name="connsiteY0" fmla="*/ 426534 h 426534"/>
              <a:gd name="connsiteX1" fmla="*/ 247390 w 494779"/>
              <a:gd name="connsiteY1" fmla="*/ 0 h 426534"/>
              <a:gd name="connsiteX2" fmla="*/ 494779 w 494779"/>
              <a:gd name="connsiteY2" fmla="*/ 426534 h 426534"/>
              <a:gd name="connsiteX3" fmla="*/ 0 w 494779"/>
              <a:gd name="connsiteY3" fmla="*/ 426534 h 426534"/>
              <a:gd name="connsiteX0" fmla="*/ 0 w 586219"/>
              <a:gd name="connsiteY0" fmla="*/ 426534 h 517974"/>
              <a:gd name="connsiteX1" fmla="*/ 247390 w 586219"/>
              <a:gd name="connsiteY1" fmla="*/ 0 h 517974"/>
              <a:gd name="connsiteX2" fmla="*/ 586219 w 586219"/>
              <a:gd name="connsiteY2" fmla="*/ 517974 h 517974"/>
              <a:gd name="connsiteX0" fmla="*/ 0 w 498299"/>
              <a:gd name="connsiteY0" fmla="*/ 426534 h 426534"/>
              <a:gd name="connsiteX1" fmla="*/ 247390 w 498299"/>
              <a:gd name="connsiteY1" fmla="*/ 0 h 426534"/>
              <a:gd name="connsiteX2" fmla="*/ 498299 w 498299"/>
              <a:gd name="connsiteY2" fmla="*/ 377297 h 426534"/>
              <a:gd name="connsiteX0" fmla="*/ 0 w 568640"/>
              <a:gd name="connsiteY0" fmla="*/ 426534 h 456428"/>
              <a:gd name="connsiteX1" fmla="*/ 247390 w 568640"/>
              <a:gd name="connsiteY1" fmla="*/ 0 h 456428"/>
              <a:gd name="connsiteX2" fmla="*/ 568640 w 568640"/>
              <a:gd name="connsiteY2" fmla="*/ 456428 h 456428"/>
              <a:gd name="connsiteX0" fmla="*/ 0 w 454340"/>
              <a:gd name="connsiteY0" fmla="*/ 426534 h 426534"/>
              <a:gd name="connsiteX1" fmla="*/ 247390 w 454340"/>
              <a:gd name="connsiteY1" fmla="*/ 0 h 426534"/>
              <a:gd name="connsiteX2" fmla="*/ 454340 w 454340"/>
              <a:gd name="connsiteY2" fmla="*/ 394882 h 426534"/>
              <a:gd name="connsiteX0" fmla="*/ 0 w 436755"/>
              <a:gd name="connsiteY0" fmla="*/ 364988 h 394882"/>
              <a:gd name="connsiteX1" fmla="*/ 229805 w 436755"/>
              <a:gd name="connsiteY1" fmla="*/ 0 h 394882"/>
              <a:gd name="connsiteX2" fmla="*/ 436755 w 436755"/>
              <a:gd name="connsiteY2" fmla="*/ 394882 h 394882"/>
              <a:gd name="connsiteX0" fmla="*/ 0 w 445551"/>
              <a:gd name="connsiteY0" fmla="*/ 364988 h 364988"/>
              <a:gd name="connsiteX1" fmla="*/ 229805 w 445551"/>
              <a:gd name="connsiteY1" fmla="*/ 0 h 364988"/>
              <a:gd name="connsiteX2" fmla="*/ 445551 w 445551"/>
              <a:gd name="connsiteY2" fmla="*/ 350921 h 364988"/>
              <a:gd name="connsiteX0" fmla="*/ 0 w 436762"/>
              <a:gd name="connsiteY0" fmla="*/ 364988 h 364988"/>
              <a:gd name="connsiteX1" fmla="*/ 229805 w 436762"/>
              <a:gd name="connsiteY1" fmla="*/ 0 h 364988"/>
              <a:gd name="connsiteX2" fmla="*/ 436762 w 436762"/>
              <a:gd name="connsiteY2" fmla="*/ 359713 h 36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6762" h="364988">
                <a:moveTo>
                  <a:pt x="0" y="364988"/>
                </a:moveTo>
                <a:lnTo>
                  <a:pt x="229805" y="0"/>
                </a:lnTo>
                <a:cubicBezTo>
                  <a:pt x="312268" y="142178"/>
                  <a:pt x="436762" y="359713"/>
                  <a:pt x="436762" y="359713"/>
                </a:cubicBezTo>
              </a:path>
            </a:pathLst>
          </a:custGeom>
          <a:noFill/>
          <a:ln w="222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39" name="모서리가 둥근 직사각형 38">
            <a:extLst>
              <a:ext uri="{FF2B5EF4-FFF2-40B4-BE49-F238E27FC236}">
                <a16:creationId xmlns:a16="http://schemas.microsoft.com/office/drawing/2014/main" id="{119A27A8-E57C-8F4A-87D8-6AA3BF2FA77D}"/>
              </a:ext>
            </a:extLst>
          </p:cNvPr>
          <p:cNvSpPr/>
          <p:nvPr/>
        </p:nvSpPr>
        <p:spPr>
          <a:xfrm>
            <a:off x="515347" y="2369228"/>
            <a:ext cx="1178410" cy="395130"/>
          </a:xfrm>
          <a:prstGeom prst="roundRect">
            <a:avLst>
              <a:gd name="adj" fmla="val 11426"/>
            </a:avLst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사업지원 신청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모서리가 둥근 직사각형 40">
            <a:extLst>
              <a:ext uri="{FF2B5EF4-FFF2-40B4-BE49-F238E27FC236}">
                <a16:creationId xmlns:a16="http://schemas.microsoft.com/office/drawing/2014/main" id="{A9DF984E-4B85-3D44-B731-159D6A25FDB3}"/>
              </a:ext>
            </a:extLst>
          </p:cNvPr>
          <p:cNvSpPr/>
          <p:nvPr/>
        </p:nvSpPr>
        <p:spPr>
          <a:xfrm>
            <a:off x="2268962" y="2987146"/>
            <a:ext cx="1167874" cy="275444"/>
          </a:xfrm>
          <a:prstGeom prst="roundRect">
            <a:avLst>
              <a:gd name="adj" fmla="val 9344"/>
            </a:avLst>
          </a:prstGeom>
          <a:solidFill>
            <a:srgbClr val="434E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용역계약 승인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모서리가 둥근 직사각형 43">
            <a:extLst>
              <a:ext uri="{FF2B5EF4-FFF2-40B4-BE49-F238E27FC236}">
                <a16:creationId xmlns:a16="http://schemas.microsoft.com/office/drawing/2014/main" id="{2A15824E-BBC4-0446-877F-8A6E2E1150D0}"/>
              </a:ext>
            </a:extLst>
          </p:cNvPr>
          <p:cNvSpPr/>
          <p:nvPr/>
        </p:nvSpPr>
        <p:spPr>
          <a:xfrm>
            <a:off x="5732778" y="2342323"/>
            <a:ext cx="1146922" cy="391100"/>
          </a:xfrm>
          <a:prstGeom prst="roundRect">
            <a:avLst>
              <a:gd name="adj" fmla="val 9344"/>
            </a:avLst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용역보고서 산출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모서리가 둥근 직사각형 44">
            <a:extLst>
              <a:ext uri="{FF2B5EF4-FFF2-40B4-BE49-F238E27FC236}">
                <a16:creationId xmlns:a16="http://schemas.microsoft.com/office/drawing/2014/main" id="{A9DF984E-4B85-3D44-B731-159D6A25FDB3}"/>
              </a:ext>
            </a:extLst>
          </p:cNvPr>
          <p:cNvSpPr/>
          <p:nvPr/>
        </p:nvSpPr>
        <p:spPr>
          <a:xfrm>
            <a:off x="4067707" y="2999256"/>
            <a:ext cx="1266832" cy="263334"/>
          </a:xfrm>
          <a:prstGeom prst="roundRect">
            <a:avLst>
              <a:gd name="adj" fmla="val 9344"/>
            </a:avLst>
          </a:prstGeom>
          <a:solidFill>
            <a:srgbClr val="434E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용역수행</a:t>
            </a:r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모니터링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모서리가 둥근 직사각형 45">
            <a:extLst>
              <a:ext uri="{FF2B5EF4-FFF2-40B4-BE49-F238E27FC236}">
                <a16:creationId xmlns:a16="http://schemas.microsoft.com/office/drawing/2014/main" id="{2A15824E-BBC4-0446-877F-8A6E2E1150D0}"/>
              </a:ext>
            </a:extLst>
          </p:cNvPr>
          <p:cNvSpPr/>
          <p:nvPr/>
        </p:nvSpPr>
        <p:spPr>
          <a:xfrm>
            <a:off x="7334760" y="2341454"/>
            <a:ext cx="1132696" cy="385463"/>
          </a:xfrm>
          <a:prstGeom prst="roundRect">
            <a:avLst>
              <a:gd name="adj" fmla="val 9344"/>
            </a:avLst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지원금 신청</a:t>
            </a:r>
            <a:endParaRPr lang="ko-KR" altLang="en-US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FD98BBDA-68B2-BA41-A17D-9759256BE4CC}"/>
              </a:ext>
            </a:extLst>
          </p:cNvPr>
          <p:cNvSpPr/>
          <p:nvPr/>
        </p:nvSpPr>
        <p:spPr>
          <a:xfrm>
            <a:off x="2190965" y="4124318"/>
            <a:ext cx="1673425" cy="832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indent="-952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업무협약 체결</a:t>
            </a:r>
            <a:endParaRPr lang="en-US" altLang="ko-KR" sz="1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 smtClean="0">
                <a:solidFill>
                  <a:srgbClr val="7F7F7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수은 지원사항 및 권한</a:t>
            </a: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    </a:t>
            </a:r>
            <a:b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dirty="0" err="1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선정기업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의무</a:t>
            </a: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지원금 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유용 </a:t>
            </a:r>
            <a: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</a:t>
            </a:r>
            <a:r>
              <a:rPr lang="ko-KR" altLang="en-US" sz="900" b="1" dirty="0" err="1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중복수혜</a:t>
            </a:r>
            <a:r>
              <a:rPr lang="ko-KR" altLang="en-US" sz="900" b="1" dirty="0">
                <a:solidFill>
                  <a:srgbClr val="F29F05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금지</a:t>
            </a:r>
            <a:r>
              <a:rPr lang="en-US" altLang="ko-KR" sz="900" dirty="0">
                <a:solidFill>
                  <a:srgbClr val="5C5C5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9580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591860" y="3770104"/>
            <a:ext cx="4407067" cy="1052153"/>
          </a:xfrm>
          <a:prstGeom prst="roundRect">
            <a:avLst/>
          </a:prstGeom>
          <a:noFill/>
          <a:ln w="25400">
            <a:solidFill>
              <a:srgbClr val="828B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맑은 고딕" panose="020B0503020000020004" pitchFamily="50" charset="-127"/>
              </a:rPr>
              <a:t> </a:t>
            </a:r>
            <a:endParaRPr lang="ko-KR" altLang="en-US" dirty="0">
              <a:latin typeface="맑은 고딕" panose="020B0503020000020004" pitchFamily="50" charset="-127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CAF34BB8-F503-EC81-A3F0-C87401322032}"/>
              </a:ext>
            </a:extLst>
          </p:cNvPr>
          <p:cNvCxnSpPr>
            <a:cxnSpLocks/>
          </p:cNvCxnSpPr>
          <p:nvPr/>
        </p:nvCxnSpPr>
        <p:spPr>
          <a:xfrm>
            <a:off x="2511691" y="2296509"/>
            <a:ext cx="215375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그림 16">
            <a:extLst>
              <a:ext uri="{FF2B5EF4-FFF2-40B4-BE49-F238E27FC236}">
                <a16:creationId xmlns:a16="http://schemas.microsoft.com/office/drawing/2014/main" id="{6294B747-020F-924F-B756-7E3D1A5FE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98" y="527089"/>
            <a:ext cx="393397" cy="309098"/>
          </a:xfrm>
          <a:prstGeom prst="rect">
            <a:avLst/>
          </a:prstGeom>
        </p:spPr>
      </p:pic>
      <p:sp>
        <p:nvSpPr>
          <p:cNvPr id="72" name="직사각형 71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57586" y="421912"/>
            <a:ext cx="49859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Ⅲ-1. </a:t>
            </a:r>
            <a:r>
              <a:rPr lang="ko-KR" altLang="en-US" b="1" spc="-113" dirty="0" err="1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지원절차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용역보고서 평가 및 지원금 지급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0C7FC9F-A0BE-D660-55D4-F43620E56E0E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10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31781AFE-192A-9940-A603-9380D8EE4E54}"/>
              </a:ext>
            </a:extLst>
          </p:cNvPr>
          <p:cNvSpPr/>
          <p:nvPr/>
        </p:nvSpPr>
        <p:spPr>
          <a:xfrm>
            <a:off x="4708858" y="2663440"/>
            <a:ext cx="1639967" cy="309996"/>
          </a:xfrm>
          <a:prstGeom prst="rect">
            <a:avLst/>
          </a:prstGeom>
          <a:solidFill>
            <a:srgbClr val="E5F0F9"/>
          </a:solidFill>
          <a:ln w="127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70138F71-B1DB-B244-AF0B-60AF9BAEC32E}"/>
              </a:ext>
            </a:extLst>
          </p:cNvPr>
          <p:cNvSpPr/>
          <p:nvPr/>
        </p:nvSpPr>
        <p:spPr>
          <a:xfrm>
            <a:off x="4791529" y="2687633"/>
            <a:ext cx="1559827" cy="247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latinLnBrk="1">
              <a:lnSpc>
                <a:spcPct val="110000"/>
              </a:lnSpc>
            </a:pPr>
            <a:r>
              <a:rPr lang="ko-KR" altLang="en-US" sz="1000" b="1" spc="-50" dirty="0">
                <a:solidFill>
                  <a:srgbClr val="0070C0"/>
                </a:solidFill>
                <a:latin typeface="맑은 고딕" panose="020B0503020000020004" pitchFamily="50" charset="-127"/>
              </a:rPr>
              <a:t>용역보고서 보완 요청</a:t>
            </a:r>
            <a:endParaRPr lang="en-US" altLang="ko-KR" sz="1000" b="1" spc="-50" dirty="0">
              <a:solidFill>
                <a:srgbClr val="0070C0"/>
              </a:solidFill>
              <a:latin typeface="맑은 고딕" panose="020B0503020000020004" pitchFamily="50" charset="-127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4464D711-98A2-623F-7EF7-226C8B5D700E}"/>
              </a:ext>
            </a:extLst>
          </p:cNvPr>
          <p:cNvGrpSpPr/>
          <p:nvPr/>
        </p:nvGrpSpPr>
        <p:grpSpPr>
          <a:xfrm>
            <a:off x="4051797" y="1373722"/>
            <a:ext cx="629508" cy="453901"/>
            <a:chOff x="3860023" y="992358"/>
            <a:chExt cx="629508" cy="453901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A211E557-F26D-7AD5-2261-EF858F948DE9}"/>
                </a:ext>
              </a:extLst>
            </p:cNvPr>
            <p:cNvSpPr/>
            <p:nvPr/>
          </p:nvSpPr>
          <p:spPr>
            <a:xfrm>
              <a:off x="3948030" y="992358"/>
              <a:ext cx="452056" cy="45390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AD57F3B-FFCB-E049-8C09-B535885B45D8}"/>
                </a:ext>
              </a:extLst>
            </p:cNvPr>
            <p:cNvSpPr txBox="1"/>
            <p:nvPr/>
          </p:nvSpPr>
          <p:spPr>
            <a:xfrm>
              <a:off x="3860023" y="1106378"/>
              <a:ext cx="629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평가기준 </a:t>
              </a:r>
              <a:endParaRPr lang="en-US" altLang="ko-KR" sz="700" b="1" dirty="0">
                <a:solidFill>
                  <a:schemeClr val="bg1"/>
                </a:solidFill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충족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7D7C546E-DCD5-BEF4-A59B-A6A3FCC70D9F}"/>
              </a:ext>
            </a:extLst>
          </p:cNvPr>
          <p:cNvGrpSpPr/>
          <p:nvPr/>
        </p:nvGrpSpPr>
        <p:grpSpPr>
          <a:xfrm>
            <a:off x="4087114" y="2746485"/>
            <a:ext cx="562601" cy="453901"/>
            <a:chOff x="3889041" y="3139058"/>
            <a:chExt cx="562601" cy="453901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CC1332C9-664D-52F2-FE83-2EF778FE9808}"/>
                </a:ext>
              </a:extLst>
            </p:cNvPr>
            <p:cNvSpPr/>
            <p:nvPr/>
          </p:nvSpPr>
          <p:spPr>
            <a:xfrm>
              <a:off x="3943392" y="3139058"/>
              <a:ext cx="453901" cy="45390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56AB5A9-1BAC-C543-893C-E19E993C5FC9}"/>
                </a:ext>
              </a:extLst>
            </p:cNvPr>
            <p:cNvSpPr txBox="1"/>
            <p:nvPr/>
          </p:nvSpPr>
          <p:spPr>
            <a:xfrm>
              <a:off x="3889041" y="3231681"/>
              <a:ext cx="562601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70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평가기준 </a:t>
              </a:r>
              <a:endParaRPr lang="en-US" altLang="ko-KR" sz="700" b="1" dirty="0">
                <a:solidFill>
                  <a:schemeClr val="bg1"/>
                </a:solidFill>
                <a:latin typeface="맑은 고딕" panose="020B0503020000020004" pitchFamily="50" charset="-127"/>
              </a:endParaRPr>
            </a:p>
            <a:p>
              <a:pPr algn="ctr"/>
              <a:r>
                <a:rPr lang="ko-KR" altLang="en-US" sz="700" b="1" dirty="0" err="1">
                  <a:solidFill>
                    <a:schemeClr val="bg1"/>
                  </a:solidFill>
                  <a:latin typeface="맑은 고딕" panose="020B0503020000020004" pitchFamily="50" charset="-127"/>
                </a:rPr>
                <a:t>미충족</a:t>
              </a:r>
              <a:endParaRPr lang="ko-KR" altLang="en-US" sz="700" b="1" dirty="0">
                <a:solidFill>
                  <a:schemeClr val="bg1"/>
                </a:solidFill>
                <a:latin typeface="맑은 고딕" panose="020B0503020000020004" pitchFamily="50" charset="-127"/>
              </a:endParaRPr>
            </a:p>
          </p:txBody>
        </p:sp>
      </p:grp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C259D11F-F267-1648-86BA-B5593C497CA8}"/>
              </a:ext>
            </a:extLst>
          </p:cNvPr>
          <p:cNvSpPr/>
          <p:nvPr/>
        </p:nvSpPr>
        <p:spPr>
          <a:xfrm>
            <a:off x="4708858" y="2328402"/>
            <a:ext cx="1646349" cy="331563"/>
          </a:xfrm>
          <a:prstGeom prst="rect">
            <a:avLst/>
          </a:prstGeom>
          <a:solidFill>
            <a:srgbClr val="2A78B4"/>
          </a:solidFill>
          <a:ln w="127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latinLnBrk="1">
              <a:lnSpc>
                <a:spcPct val="110000"/>
              </a:lnSpc>
            </a:pPr>
            <a:r>
              <a:rPr lang="ko-KR" altLang="en-US" sz="1000" b="1" spc="-50" dirty="0">
                <a:solidFill>
                  <a:schemeClr val="bg1"/>
                </a:solidFill>
                <a:latin typeface="맑은 고딕" panose="020B0503020000020004" pitchFamily="50" charset="-127"/>
              </a:rPr>
              <a:t>기본지원금액 절반 지급 </a:t>
            </a:r>
            <a:endParaRPr lang="en-US" altLang="ko-KR" sz="1000" b="1" spc="-50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0CE3F8EF-9FE7-8E45-92D0-1D6B0584E483}"/>
              </a:ext>
            </a:extLst>
          </p:cNvPr>
          <p:cNvGrpSpPr/>
          <p:nvPr/>
        </p:nvGrpSpPr>
        <p:grpSpPr>
          <a:xfrm>
            <a:off x="4694728" y="1766218"/>
            <a:ext cx="1677363" cy="365177"/>
            <a:chOff x="4413968" y="2533517"/>
            <a:chExt cx="1335082" cy="472238"/>
          </a:xfrm>
        </p:grpSpPr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C259D11F-F267-1648-86BA-B5593C497CA8}"/>
                </a:ext>
              </a:extLst>
            </p:cNvPr>
            <p:cNvSpPr/>
            <p:nvPr/>
          </p:nvSpPr>
          <p:spPr>
            <a:xfrm>
              <a:off x="4413968" y="2533517"/>
              <a:ext cx="1332891" cy="472238"/>
            </a:xfrm>
            <a:prstGeom prst="rect">
              <a:avLst/>
            </a:prstGeom>
            <a:solidFill>
              <a:srgbClr val="2A78B4"/>
            </a:solidFill>
            <a:ln w="12700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>
                <a:solidFill>
                  <a:schemeClr val="bg1"/>
                </a:solidFill>
                <a:latin typeface="맑은 고딕" panose="020B0503020000020004" pitchFamily="50" charset="-127"/>
              </a:endParaRPr>
            </a:p>
          </p:txBody>
        </p:sp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8D6DD9B7-62B7-0841-88F2-FCB67F08F101}"/>
                </a:ext>
              </a:extLst>
            </p:cNvPr>
            <p:cNvSpPr/>
            <p:nvPr/>
          </p:nvSpPr>
          <p:spPr>
            <a:xfrm>
              <a:off x="4422317" y="2599484"/>
              <a:ext cx="1326733" cy="325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latinLnBrk="1">
                <a:lnSpc>
                  <a:spcPct val="110000"/>
                </a:lnSpc>
              </a:pPr>
              <a:r>
                <a:rPr lang="ko-KR" altLang="en-US" sz="1000" b="1" spc="-50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기본지원금액 전액 지급 </a:t>
              </a:r>
              <a:endParaRPr lang="en-US" altLang="ko-KR" sz="1000" b="1" spc="-50" dirty="0">
                <a:solidFill>
                  <a:schemeClr val="bg1"/>
                </a:solidFill>
                <a:latin typeface="맑은 고딕" panose="020B0503020000020004" pitchFamily="50" charset="-127"/>
              </a:endParaRPr>
            </a:p>
          </p:txBody>
        </p:sp>
      </p:grpSp>
      <p:sp>
        <p:nvSpPr>
          <p:cNvPr id="7" name="모서리가 둥근 직사각형 6">
            <a:extLst>
              <a:ext uri="{FF2B5EF4-FFF2-40B4-BE49-F238E27FC236}">
                <a16:creationId xmlns:a16="http://schemas.microsoft.com/office/drawing/2014/main" id="{932D0436-D8A4-870D-3C2C-F5E9889D292D}"/>
              </a:ext>
            </a:extLst>
          </p:cNvPr>
          <p:cNvSpPr/>
          <p:nvPr/>
        </p:nvSpPr>
        <p:spPr>
          <a:xfrm>
            <a:off x="394344" y="1854666"/>
            <a:ext cx="844375" cy="903654"/>
          </a:xfrm>
          <a:prstGeom prst="roundRect">
            <a:avLst>
              <a:gd name="adj" fmla="val 11426"/>
            </a:avLst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 지원금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모서리가 둥근 직사각형 9">
            <a:extLst>
              <a:ext uri="{FF2B5EF4-FFF2-40B4-BE49-F238E27FC236}">
                <a16:creationId xmlns:a16="http://schemas.microsoft.com/office/drawing/2014/main" id="{319DACA0-8CDE-01B8-505F-AC120E511009}"/>
              </a:ext>
            </a:extLst>
          </p:cNvPr>
          <p:cNvSpPr/>
          <p:nvPr/>
        </p:nvSpPr>
        <p:spPr>
          <a:xfrm>
            <a:off x="1469358" y="1854666"/>
            <a:ext cx="1032006" cy="903654"/>
          </a:xfrm>
          <a:prstGeom prst="roundRect">
            <a:avLst>
              <a:gd name="adj" fmla="val 11426"/>
            </a:avLst>
          </a:prstGeom>
          <a:solidFill>
            <a:schemeClr val="bg1"/>
          </a:solidFill>
          <a:ln>
            <a:solidFill>
              <a:srgbClr val="2A78B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latinLnBrk="1">
              <a:lnSpc>
                <a:spcPct val="110000"/>
              </a:lnSpc>
            </a:pPr>
            <a:r>
              <a:rPr lang="ko-KR" altLang="en-US" sz="900" b="1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용역 수행 완료</a:t>
            </a:r>
            <a:r>
              <a:rPr lang="en-US" altLang="ko-KR" sz="900" b="1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/ </a:t>
            </a:r>
            <a:r>
              <a:rPr lang="ko-KR" altLang="en-US" sz="900" b="1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용역보고서</a:t>
            </a:r>
            <a:endParaRPr lang="en-US" altLang="ko-KR" sz="900" b="1" spc="-5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  <a:p>
            <a:pPr lvl="0" algn="ctr" latinLnBrk="1">
              <a:lnSpc>
                <a:spcPct val="110000"/>
              </a:lnSpc>
            </a:pPr>
            <a:r>
              <a:rPr lang="ko-KR" altLang="en-US" sz="900" b="1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제출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741393A8-7261-B74F-579A-E3D3E6E12751}"/>
              </a:ext>
            </a:extLst>
          </p:cNvPr>
          <p:cNvCxnSpPr>
            <a:cxnSpLocks/>
          </p:cNvCxnSpPr>
          <p:nvPr/>
        </p:nvCxnSpPr>
        <p:spPr>
          <a:xfrm>
            <a:off x="1238719" y="2296509"/>
            <a:ext cx="215375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6D686ECD-75C5-C166-CBC3-06B3726C0211}"/>
              </a:ext>
            </a:extLst>
          </p:cNvPr>
          <p:cNvSpPr/>
          <p:nvPr/>
        </p:nvSpPr>
        <p:spPr>
          <a:xfrm>
            <a:off x="2740841" y="1854666"/>
            <a:ext cx="1092090" cy="903654"/>
          </a:xfrm>
          <a:prstGeom prst="roundRect">
            <a:avLst>
              <a:gd name="adj" fmla="val 11426"/>
            </a:avLst>
          </a:prstGeom>
          <a:solidFill>
            <a:schemeClr val="bg1"/>
          </a:solidFill>
          <a:ln>
            <a:solidFill>
              <a:srgbClr val="2A78B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latinLnBrk="1">
              <a:lnSpc>
                <a:spcPct val="110000"/>
              </a:lnSpc>
            </a:pPr>
            <a:r>
              <a:rPr lang="ko-KR" altLang="en-US" sz="900" b="1" spc="-70" dirty="0">
                <a:solidFill>
                  <a:srgbClr val="0070C0"/>
                </a:solidFill>
                <a:latin typeface="맑은 고딕" panose="020B0503020000020004" pitchFamily="50" charset="-127"/>
              </a:rPr>
              <a:t>용역보고서 평가</a:t>
            </a:r>
            <a:endParaRPr lang="en-US" altLang="ko-KR" sz="900" b="1" spc="-70" dirty="0">
              <a:solidFill>
                <a:srgbClr val="0070C0"/>
              </a:solidFill>
              <a:latin typeface="맑은 고딕" panose="020B0503020000020004" pitchFamily="50" charset="-127"/>
            </a:endParaRPr>
          </a:p>
          <a:p>
            <a:pPr lvl="0" algn="ctr" latinLnBrk="1">
              <a:lnSpc>
                <a:spcPct val="110000"/>
              </a:lnSpc>
            </a:pPr>
            <a:r>
              <a:rPr lang="en-US" altLang="ko-KR" sz="800" spc="-50" dirty="0">
                <a:solidFill>
                  <a:srgbClr val="0070C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sz="800" spc="-50" dirty="0">
                <a:solidFill>
                  <a:srgbClr val="0070C0"/>
                </a:solidFill>
                <a:latin typeface="맑은 고딕" panose="020B0503020000020004" pitchFamily="50" charset="-127"/>
              </a:rPr>
              <a:t>사업평가위원회</a:t>
            </a:r>
            <a:r>
              <a:rPr lang="en-US" altLang="ko-KR" sz="800" spc="-50" dirty="0">
                <a:solidFill>
                  <a:srgbClr val="0070C0"/>
                </a:solidFill>
                <a:latin typeface="맑은 고딕" panose="020B0503020000020004" pitchFamily="50" charset="-127"/>
              </a:rPr>
              <a:t>)</a:t>
            </a:r>
            <a:endParaRPr lang="en-US" altLang="ko-KR" sz="800" spc="-50" dirty="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176DF6F7-9E34-61DF-1286-917D47E77F21}"/>
              </a:ext>
            </a:extLst>
          </p:cNvPr>
          <p:cNvGrpSpPr/>
          <p:nvPr/>
        </p:nvGrpSpPr>
        <p:grpSpPr>
          <a:xfrm>
            <a:off x="3832931" y="1941643"/>
            <a:ext cx="851184" cy="729802"/>
            <a:chOff x="3832931" y="1916421"/>
            <a:chExt cx="557140" cy="775120"/>
          </a:xfrm>
        </p:grpSpPr>
        <p:cxnSp>
          <p:nvCxnSpPr>
            <p:cNvPr id="18" name="꺾인 연결선[E] 17">
              <a:extLst>
                <a:ext uri="{FF2B5EF4-FFF2-40B4-BE49-F238E27FC236}">
                  <a16:creationId xmlns:a16="http://schemas.microsoft.com/office/drawing/2014/main" id="{0BD87600-0476-D91F-D475-A2BAC098D0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32931" y="1916421"/>
              <a:ext cx="557140" cy="364952"/>
            </a:xfrm>
            <a:prstGeom prst="bentConnector3">
              <a:avLst>
                <a:gd name="adj1" fmla="val 26390"/>
              </a:avLst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꺾인 연결선[E] 20">
              <a:extLst>
                <a:ext uri="{FF2B5EF4-FFF2-40B4-BE49-F238E27FC236}">
                  <a16:creationId xmlns:a16="http://schemas.microsoft.com/office/drawing/2014/main" id="{4B3E30DF-8E11-6963-6401-E3D6FD601568}"/>
                </a:ext>
              </a:extLst>
            </p:cNvPr>
            <p:cNvCxnSpPr>
              <a:cxnSpLocks/>
            </p:cNvCxnSpPr>
            <p:nvPr/>
          </p:nvCxnSpPr>
          <p:spPr>
            <a:xfrm>
              <a:off x="3832931" y="2326589"/>
              <a:ext cx="557140" cy="364952"/>
            </a:xfrm>
            <a:prstGeom prst="bentConnector3">
              <a:avLst>
                <a:gd name="adj1" fmla="val 26390"/>
              </a:avLst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모서리가 둥근 직사각형 30">
            <a:extLst>
              <a:ext uri="{FF2B5EF4-FFF2-40B4-BE49-F238E27FC236}">
                <a16:creationId xmlns:a16="http://schemas.microsoft.com/office/drawing/2014/main" id="{0B9F858E-3FAC-43D6-B8A0-BD2AF63FCF49}"/>
              </a:ext>
            </a:extLst>
          </p:cNvPr>
          <p:cNvSpPr/>
          <p:nvPr/>
        </p:nvSpPr>
        <p:spPr>
          <a:xfrm>
            <a:off x="7885323" y="4079322"/>
            <a:ext cx="977572" cy="414155"/>
          </a:xfrm>
          <a:prstGeom prst="roundRect">
            <a:avLst>
              <a:gd name="adj" fmla="val 11426"/>
            </a:avLst>
          </a:prstGeom>
          <a:solidFill>
            <a:srgbClr val="3493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 지원금</a:t>
            </a:r>
            <a:endParaRPr lang="en-US" altLang="ko-KR" sz="1000" kern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000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지급</a:t>
            </a:r>
            <a:endParaRPr lang="ko-KR" altLang="en-US" sz="1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55CC226B-A61B-5F02-B24E-9B1FAC2041AC}"/>
              </a:ext>
            </a:extLst>
          </p:cNvPr>
          <p:cNvCxnSpPr>
            <a:cxnSpLocks/>
          </p:cNvCxnSpPr>
          <p:nvPr/>
        </p:nvCxnSpPr>
        <p:spPr>
          <a:xfrm>
            <a:off x="7669948" y="4286399"/>
            <a:ext cx="215375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F88110BD-1113-6364-C15C-F329743BA6EB}"/>
              </a:ext>
            </a:extLst>
          </p:cNvPr>
          <p:cNvSpPr/>
          <p:nvPr/>
        </p:nvSpPr>
        <p:spPr>
          <a:xfrm>
            <a:off x="6530020" y="1795519"/>
            <a:ext cx="106915" cy="264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38" name="꺾인 연결선[E] 37">
            <a:extLst>
              <a:ext uri="{FF2B5EF4-FFF2-40B4-BE49-F238E27FC236}">
                <a16:creationId xmlns:a16="http://schemas.microsoft.com/office/drawing/2014/main" id="{A596E115-863E-1EEE-F79F-08E948447E87}"/>
              </a:ext>
            </a:extLst>
          </p:cNvPr>
          <p:cNvCxnSpPr>
            <a:stCxn id="102" idx="3"/>
            <a:endCxn id="13" idx="0"/>
          </p:cNvCxnSpPr>
          <p:nvPr/>
        </p:nvCxnSpPr>
        <p:spPr>
          <a:xfrm flipH="1" flipV="1">
            <a:off x="3286886" y="1854666"/>
            <a:ext cx="3068321" cy="639518"/>
          </a:xfrm>
          <a:prstGeom prst="bentConnector4">
            <a:avLst>
              <a:gd name="adj1" fmla="val -7450"/>
              <a:gd name="adj2" fmla="val 191525"/>
            </a:avLst>
          </a:prstGeom>
          <a:ln w="38100">
            <a:solidFill>
              <a:srgbClr val="C00000">
                <a:alpha val="54580"/>
              </a:srgb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모서리가 둥근 직사각형 41">
            <a:extLst>
              <a:ext uri="{FF2B5EF4-FFF2-40B4-BE49-F238E27FC236}">
                <a16:creationId xmlns:a16="http://schemas.microsoft.com/office/drawing/2014/main" id="{56D3A994-40A5-F2F0-841E-44CCC6A70854}"/>
              </a:ext>
            </a:extLst>
          </p:cNvPr>
          <p:cNvSpPr/>
          <p:nvPr/>
        </p:nvSpPr>
        <p:spPr>
          <a:xfrm>
            <a:off x="6363532" y="4079322"/>
            <a:ext cx="1260755" cy="414155"/>
          </a:xfrm>
          <a:prstGeom prst="roundRect">
            <a:avLst>
              <a:gd name="adj" fmla="val 11426"/>
            </a:avLst>
          </a:prstGeom>
          <a:solidFill>
            <a:schemeClr val="bg1"/>
          </a:solidFill>
          <a:ln>
            <a:solidFill>
              <a:srgbClr val="2A78B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latinLnBrk="1">
              <a:lnSpc>
                <a:spcPct val="110000"/>
              </a:lnSpc>
            </a:pPr>
            <a:r>
              <a:rPr lang="ko-KR" altLang="en-US" sz="10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컨설팅 과제 이행</a:t>
            </a:r>
            <a:r>
              <a:rPr lang="en-US" altLang="ko-KR" sz="10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/</a:t>
            </a:r>
          </a:p>
          <a:p>
            <a:pPr lvl="0" algn="ctr" latinLnBrk="1">
              <a:lnSpc>
                <a:spcPct val="110000"/>
              </a:lnSpc>
            </a:pPr>
            <a:r>
              <a:rPr lang="ko-KR" altLang="en-US" sz="10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이행보고서 제출</a:t>
            </a:r>
            <a:endParaRPr lang="en-US" altLang="ko-KR" sz="1000" spc="-5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cxnSp>
        <p:nvCxnSpPr>
          <p:cNvPr id="25" name="꺾인 연결선 24"/>
          <p:cNvCxnSpPr>
            <a:stCxn id="124" idx="3"/>
          </p:cNvCxnSpPr>
          <p:nvPr/>
        </p:nvCxnSpPr>
        <p:spPr>
          <a:xfrm>
            <a:off x="6372091" y="1943194"/>
            <a:ext cx="569436" cy="2067111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4705218" y="4550877"/>
            <a:ext cx="4157678" cy="20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용역보고서상 </a:t>
            </a:r>
            <a:r>
              <a:rPr lang="ko-KR" altLang="en-US" sz="6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이행과제가</a:t>
            </a:r>
            <a:r>
              <a:rPr lang="ko-KR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제시된 경우로서 </a:t>
            </a:r>
            <a:r>
              <a:rPr lang="ko-KR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 지원 대상여부를 당행이 사전에 확인한 경우에 </a:t>
            </a:r>
            <a:r>
              <a:rPr lang="ko-KR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限</a:t>
            </a:r>
            <a:endParaRPr lang="en-US" altLang="ko-KR" sz="650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756733" y="3448847"/>
            <a:ext cx="1724844" cy="259020"/>
          </a:xfrm>
          <a:prstGeom prst="roundRect">
            <a:avLst/>
          </a:prstGeom>
          <a:solidFill>
            <a:srgbClr val="828B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spc="-50" dirty="0">
                <a:solidFill>
                  <a:schemeClr val="bg1"/>
                </a:solidFill>
                <a:latin typeface="맑은 고딕" panose="020B0503020000020004" pitchFamily="50" charset="-127"/>
              </a:rPr>
              <a:t>※ ESG </a:t>
            </a:r>
            <a:r>
              <a:rPr lang="ko-KR" altLang="en-US" sz="1050" b="1" spc="-50" dirty="0">
                <a:solidFill>
                  <a:schemeClr val="bg1"/>
                </a:solidFill>
                <a:latin typeface="맑은 고딕" panose="020B0503020000020004" pitchFamily="50" charset="-127"/>
              </a:rPr>
              <a:t>컨설팅 추가지원금</a:t>
            </a:r>
          </a:p>
        </p:txBody>
      </p:sp>
    </p:spTree>
    <p:extLst>
      <p:ext uri="{BB962C8B-B14F-4D97-AF65-F5344CB8AC3E}">
        <p14:creationId xmlns:p14="http://schemas.microsoft.com/office/powerpoint/2010/main" val="155252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6294B747-020F-924F-B756-7E3D1A5FE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498" y="527089"/>
            <a:ext cx="393397" cy="309098"/>
          </a:xfrm>
          <a:prstGeom prst="rect">
            <a:avLst/>
          </a:prstGeom>
        </p:spPr>
      </p:pic>
      <p:sp>
        <p:nvSpPr>
          <p:cNvPr id="100" name="슬라이드 번호 개체 틀 1">
            <a:extLst>
              <a:ext uri="{FF2B5EF4-FFF2-40B4-BE49-F238E27FC236}">
                <a16:creationId xmlns:a16="http://schemas.microsoft.com/office/drawing/2014/main" id="{8E2E16E0-CEA5-2A4A-9BFF-25AC05A8D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7B18946F-9A7D-4DAE-86F9-973B8B33136D}" type="slidenum">
              <a:rPr lang="ko-KR" altLang="en-US" smtClean="0"/>
              <a:t>11</a:t>
            </a:fld>
            <a:endParaRPr lang="ko-KR" altLang="en-US" dirty="0"/>
          </a:p>
        </p:txBody>
      </p:sp>
      <p:sp>
        <p:nvSpPr>
          <p:cNvPr id="8" name="슬라이드 번호 개체 틀 1">
            <a:extLst>
              <a:ext uri="{FF2B5EF4-FFF2-40B4-BE49-F238E27FC236}">
                <a16:creationId xmlns:a16="http://schemas.microsoft.com/office/drawing/2014/main" id="{C8EE5521-15B2-8A47-BAE8-2064B5FFFFA0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11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9E8AB67-DE3A-6C4F-8173-BE643C11A622}"/>
              </a:ext>
            </a:extLst>
          </p:cNvPr>
          <p:cNvSpPr/>
          <p:nvPr/>
        </p:nvSpPr>
        <p:spPr>
          <a:xfrm>
            <a:off x="160020" y="426334"/>
            <a:ext cx="45893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Ⅲ-2. </a:t>
            </a:r>
            <a:r>
              <a:rPr lang="ko-KR" altLang="en-US" b="1" spc="-113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지원절차</a:t>
            </a:r>
            <a:r>
              <a:rPr lang="ko-KR" altLang="en-US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b="1" spc="-11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지원신청 및</a:t>
            </a: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평가기준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49233" y="1116473"/>
            <a:ext cx="5629662" cy="297261"/>
          </a:xfrm>
          <a:prstGeom prst="roundRect">
            <a:avLst/>
          </a:prstGeom>
          <a:solidFill>
            <a:srgbClr val="E5F0F9"/>
          </a:solidFill>
          <a:ln>
            <a:solidFill>
              <a:srgbClr val="41A7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지원신청서</a:t>
            </a:r>
            <a:r>
              <a:rPr lang="en-US" altLang="ko-KR" sz="1400" b="1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사업제안서</a:t>
            </a:r>
            <a:r>
              <a:rPr lang="en-US" altLang="ko-KR" sz="1400" b="1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b="1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항목 및 지원대상 선정기준</a:t>
            </a:r>
            <a:endParaRPr lang="ko-KR" altLang="en-US" sz="1400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443785"/>
              </p:ext>
            </p:extLst>
          </p:nvPr>
        </p:nvGraphicFramePr>
        <p:xfrm>
          <a:off x="228476" y="1499753"/>
          <a:ext cx="2486005" cy="3287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005">
                  <a:extLst>
                    <a:ext uri="{9D8B030D-6E8A-4147-A177-3AD203B41FA5}">
                      <a16:colId xmlns:a16="http://schemas.microsoft.com/office/drawing/2014/main" val="1187455632"/>
                    </a:ext>
                  </a:extLst>
                </a:gridCol>
              </a:tblGrid>
              <a:tr h="377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맑은 고딕" panose="020B0503020000020004" pitchFamily="50" charset="-127"/>
                        </a:rPr>
                        <a:t>지원신청서</a:t>
                      </a:r>
                      <a:r>
                        <a:rPr lang="en-US" altLang="ko-KR" dirty="0" smtClean="0"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dirty="0" smtClean="0">
                          <a:latin typeface="맑은 고딕" panose="020B0503020000020004" pitchFamily="50" charset="-127"/>
                        </a:rPr>
                        <a:t>사업제안서</a:t>
                      </a:r>
                      <a:r>
                        <a:rPr lang="en-US" altLang="ko-KR" dirty="0" smtClean="0"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dirty="0">
                        <a:latin typeface="맑은 고딕" panose="020B0503020000020004" pitchFamily="50" charset="-127"/>
                      </a:endParaRPr>
                    </a:p>
                  </a:txBody>
                  <a:tcPr>
                    <a:solidFill>
                      <a:srgbClr val="2A7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59327"/>
                  </a:ext>
                </a:extLst>
              </a:tr>
              <a:tr h="3022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2F5597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컨설팅 지원 필요성</a:t>
                      </a:r>
                      <a:r>
                        <a:rPr lang="en-US" altLang="ko-KR" sz="1200" b="1" kern="1200" dirty="0" smtClean="0">
                          <a:solidFill>
                            <a:srgbClr val="2F5597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200" b="1" kern="1200" dirty="0" smtClean="0">
                          <a:solidFill>
                            <a:srgbClr val="2F5597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사업타당성</a:t>
                      </a:r>
                      <a:endParaRPr lang="ko-KR" altLang="en-US" sz="1200" b="1" kern="1200" dirty="0">
                        <a:solidFill>
                          <a:srgbClr val="2F5597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228617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추진 배경</a:t>
                      </a:r>
                      <a:r>
                        <a:rPr lang="en-US" altLang="ko-KR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향후 일정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045441"/>
                  </a:ext>
                </a:extLst>
              </a:tr>
              <a:tr h="2910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2F5597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 계획</a:t>
                      </a:r>
                      <a:endParaRPr lang="ko-KR" altLang="en-US" sz="1200" b="1" kern="1200" dirty="0">
                        <a:solidFill>
                          <a:srgbClr val="2F5597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16821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05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과업내용</a:t>
                      </a:r>
                      <a:r>
                        <a:rPr lang="en-US" altLang="ko-KR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5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수행</a:t>
                      </a:r>
                      <a:r>
                        <a:rPr lang="ko-KR" altLang="en-US" sz="105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인력의 역량 및 경험</a:t>
                      </a:r>
                      <a:endParaRPr lang="ko-KR" altLang="en-US" sz="105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395"/>
                  </a:ext>
                </a:extLst>
              </a:tr>
              <a:tr h="31961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050" b="0" kern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용역비용</a:t>
                      </a:r>
                      <a:r>
                        <a:rPr lang="en-US" altLang="ko-KR" sz="105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050" b="0" u="sng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050" b="0" u="sng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 이상의 견적서</a:t>
                      </a:r>
                      <a:r>
                        <a:rPr lang="en-US" altLang="ko-KR" sz="105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ko-KR" altLang="en-US" sz="1050" b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90589"/>
                  </a:ext>
                </a:extLst>
              </a:tr>
              <a:tr h="2783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050" b="0" kern="1200" baseline="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용역기간</a:t>
                      </a:r>
                      <a:r>
                        <a:rPr lang="en-US" altLang="ko-KR" sz="105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5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용역사업 관리계획</a:t>
                      </a:r>
                      <a:endParaRPr lang="ko-KR" altLang="en-US" sz="1050" b="0" kern="12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06825"/>
                  </a:ext>
                </a:extLst>
              </a:tr>
              <a:tr h="34867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err="1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신청기업</a:t>
                      </a:r>
                      <a:r>
                        <a:rPr lang="ko-KR" altLang="en-US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경험 및 역량</a:t>
                      </a:r>
                      <a:endParaRPr lang="en-US" altLang="ko-KR" sz="1200" b="1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2406"/>
                  </a:ext>
                </a:extLst>
              </a:tr>
              <a:tr h="416429"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전담조직 현황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사업수행 경험</a:t>
                      </a:r>
                      <a:endParaRPr lang="ko-KR" altLang="en-US" sz="1000" b="0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542902"/>
                  </a:ext>
                </a:extLst>
              </a:tr>
              <a:tr h="420200">
                <a:tc>
                  <a:txBody>
                    <a:bodyPr/>
                    <a:lstStyle/>
                    <a:p>
                      <a:pPr latinLnBrk="1"/>
                      <a:endParaRPr lang="en-US" altLang="ko-KR" sz="1000" b="0" kern="120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latinLnBrk="1"/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이행가능성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이행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고도화 계획</a:t>
                      </a:r>
                      <a:endParaRPr lang="ko-KR" altLang="en-US" sz="1000" b="0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2747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375946"/>
              </p:ext>
            </p:extLst>
          </p:nvPr>
        </p:nvGraphicFramePr>
        <p:xfrm>
          <a:off x="3075932" y="1493028"/>
          <a:ext cx="2832996" cy="3326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996">
                  <a:extLst>
                    <a:ext uri="{9D8B030D-6E8A-4147-A177-3AD203B41FA5}">
                      <a16:colId xmlns:a16="http://schemas.microsoft.com/office/drawing/2014/main" val="1187455632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맑은 고딕" panose="020B0503020000020004" pitchFamily="50" charset="-127"/>
                        </a:rPr>
                        <a:t>지원대상 선정기준</a:t>
                      </a:r>
                      <a:endParaRPr lang="ko-KR" altLang="en-US" dirty="0">
                        <a:latin typeface="맑은 고딕" panose="020B0503020000020004" pitchFamily="50" charset="-127"/>
                      </a:endParaRPr>
                    </a:p>
                  </a:txBody>
                  <a:tcPr>
                    <a:solidFill>
                      <a:srgbClr val="2A7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59327"/>
                  </a:ext>
                </a:extLst>
              </a:tr>
              <a:tr h="26860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rgbClr val="2F5597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 계획</a:t>
                      </a:r>
                      <a:endParaRPr lang="ko-KR" altLang="en-US" sz="1200" b="1" kern="1200" dirty="0">
                        <a:solidFill>
                          <a:srgbClr val="2F5597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228617"/>
                  </a:ext>
                </a:extLst>
              </a:tr>
              <a:tr h="2387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① </a:t>
                      </a:r>
                      <a:r>
                        <a:rPr lang="ko-KR" altLang="en-US" sz="10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과업내용</a:t>
                      </a:r>
                      <a:r>
                        <a:rPr lang="ko-KR" altLang="en-US" sz="10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적정성</a:t>
                      </a:r>
                      <a:endParaRPr lang="ko-KR" altLang="en-US" sz="10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045441"/>
                  </a:ext>
                </a:extLst>
              </a:tr>
              <a:tr h="2387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② </a:t>
                      </a:r>
                      <a:r>
                        <a:rPr lang="ko-KR" altLang="en-US" sz="10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용역수행</a:t>
                      </a:r>
                      <a:r>
                        <a:rPr lang="ko-KR" altLang="en-US" sz="10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인력의 역량 및 경험</a:t>
                      </a:r>
                      <a:endParaRPr lang="ko-KR" altLang="en-US" sz="10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577169"/>
                  </a:ext>
                </a:extLst>
              </a:tr>
              <a:tr h="2387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③ </a:t>
                      </a:r>
                      <a:r>
                        <a:rPr lang="ko-KR" altLang="en-US" sz="10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용역비용의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적정성</a:t>
                      </a: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558005"/>
                  </a:ext>
                </a:extLst>
              </a:tr>
              <a:tr h="2387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④ </a:t>
                      </a:r>
                      <a:r>
                        <a:rPr lang="ko-KR" altLang="en-US" sz="10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용역기간의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적정성</a:t>
                      </a: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818266"/>
                  </a:ext>
                </a:extLst>
              </a:tr>
              <a:tr h="48468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⑤ 용역사업의 적정성</a:t>
                      </a: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241168"/>
                  </a:ext>
                </a:extLst>
              </a:tr>
              <a:tr h="26860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err="1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신청기업</a:t>
                      </a:r>
                      <a:r>
                        <a:rPr lang="ko-KR" altLang="en-US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경험 및 역량</a:t>
                      </a: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2406"/>
                  </a:ext>
                </a:extLst>
              </a:tr>
              <a:tr h="238759"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①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추진배경 및 필요성</a:t>
                      </a:r>
                      <a:endParaRPr lang="ko-KR" altLang="en-US" sz="1000" b="0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542902"/>
                  </a:ext>
                </a:extLst>
              </a:tr>
              <a:tr h="23875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②</a:t>
                      </a:r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전담조직 및 인력 현황</a:t>
                      </a:r>
                      <a:endParaRPr lang="ko-KR" altLang="en-US" sz="1000" b="0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2747"/>
                  </a:ext>
                </a:extLst>
              </a:tr>
              <a:tr h="23875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③ 중장기 계획 또는 컨설팅 </a:t>
                      </a:r>
                      <a:r>
                        <a:rPr lang="ko-KR" altLang="en-US" sz="1000" b="0" kern="1200" dirty="0" err="1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이행능력</a:t>
                      </a:r>
                      <a:endParaRPr lang="ko-KR" altLang="en-US" sz="1000" b="0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5442816"/>
                  </a:ext>
                </a:extLst>
              </a:tr>
              <a:tr h="238759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④ </a:t>
                      </a:r>
                      <a:r>
                        <a:rPr lang="ko-KR" altLang="en-US" sz="1000" b="0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재무상태</a:t>
                      </a:r>
                      <a:endParaRPr lang="ko-KR" altLang="en-US" sz="1000" b="0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84125"/>
                  </a:ext>
                </a:extLst>
              </a:tr>
            </a:tbl>
          </a:graphicData>
        </a:graphic>
      </p:graphicFrame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145160"/>
              </p:ext>
            </p:extLst>
          </p:nvPr>
        </p:nvGraphicFramePr>
        <p:xfrm>
          <a:off x="6206587" y="1494604"/>
          <a:ext cx="2486005" cy="3326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005">
                  <a:extLst>
                    <a:ext uri="{9D8B030D-6E8A-4147-A177-3AD203B41FA5}">
                      <a16:colId xmlns:a16="http://schemas.microsoft.com/office/drawing/2014/main" val="1187455632"/>
                    </a:ext>
                  </a:extLst>
                </a:gridCol>
              </a:tblGrid>
              <a:tr h="4074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맑은 고딕" panose="020B0503020000020004" pitchFamily="50" charset="-127"/>
                        </a:rPr>
                        <a:t>보고서 평가 항목</a:t>
                      </a:r>
                      <a:endParaRPr lang="ko-KR" altLang="en-US" dirty="0">
                        <a:latin typeface="맑은 고딕" panose="020B0503020000020004" pitchFamily="50" charset="-127"/>
                      </a:endParaRPr>
                    </a:p>
                  </a:txBody>
                  <a:tcPr>
                    <a:solidFill>
                      <a:srgbClr val="2A7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59327"/>
                  </a:ext>
                </a:extLst>
              </a:tr>
              <a:tr h="2919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rgbClr val="2F5597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보고서 완성도</a:t>
                      </a:r>
                      <a:endParaRPr lang="ko-KR" altLang="en-US" sz="1200" b="1" kern="1200" dirty="0">
                        <a:solidFill>
                          <a:srgbClr val="2F5597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228617"/>
                  </a:ext>
                </a:extLst>
              </a:tr>
              <a:tr h="3096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목적 </a:t>
                      </a:r>
                      <a:r>
                        <a:rPr lang="ko-KR" altLang="en-US" sz="10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부합성</a:t>
                      </a: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000" b="0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작성내용의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적정성 등</a:t>
                      </a:r>
                      <a:endParaRPr lang="ko-KR" altLang="en-US" sz="12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045441"/>
                  </a:ext>
                </a:extLst>
              </a:tr>
              <a:tr h="291962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rgbClr val="2F5597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용역 계획 이행도</a:t>
                      </a: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847050"/>
                  </a:ext>
                </a:extLst>
              </a:tr>
              <a:tr h="3273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제출기한</a:t>
                      </a:r>
                      <a:r>
                        <a:rPr lang="ko-KR" altLang="en-US" sz="1000" b="0" kern="1200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준수여부</a:t>
                      </a:r>
                      <a:endParaRPr lang="ko-KR" altLang="en-US" sz="1000" b="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536385"/>
                  </a:ext>
                </a:extLst>
              </a:tr>
              <a:tr h="41531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000" b="0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투입 예산 및 인력의 적정성</a:t>
                      </a:r>
                      <a:endParaRPr lang="ko-KR" altLang="en-US" sz="1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EB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16821"/>
                  </a:ext>
                </a:extLst>
              </a:tr>
              <a:tr h="2919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120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보고서 활용도</a:t>
                      </a:r>
                      <a:endParaRPr lang="ko-KR" altLang="en-US" sz="1200" b="1" kern="12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395"/>
                  </a:ext>
                </a:extLst>
              </a:tr>
              <a:tr h="98911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kern="1200" baseline="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000" b="0" kern="1200" baseline="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향후 사업 추진 등 </a:t>
                      </a:r>
                      <a:r>
                        <a:rPr lang="ko-KR" altLang="en-US" sz="1000" b="0" kern="1200" baseline="0" dirty="0" err="1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활용성</a:t>
                      </a:r>
                      <a:r>
                        <a:rPr lang="en-US" altLang="ko-KR" sz="1000" b="0" kern="1200" baseline="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/>
                      </a:r>
                      <a:br>
                        <a:rPr lang="en-US" altLang="ko-KR" sz="1000" b="0" kern="1200" baseline="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lang="en-US" altLang="ko-KR" sz="1000" b="0" kern="1200" baseline="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/>
                      </a:r>
                      <a:br>
                        <a:rPr lang="en-US" altLang="ko-KR" sz="1000" b="0" kern="1200" baseline="0" dirty="0" smtClean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</a:br>
                      <a:endParaRPr lang="en-US" altLang="ko-KR" sz="1000" b="0" kern="1200" baseline="0" dirty="0" smtClean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>
                    <a:solidFill>
                      <a:srgbClr val="9595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90589"/>
                  </a:ext>
                </a:extLst>
              </a:tr>
            </a:tbl>
          </a:graphicData>
        </a:graphic>
      </p:graphicFrame>
      <p:sp>
        <p:nvSpPr>
          <p:cNvPr id="23" name="모서리가 둥근 직사각형 22"/>
          <p:cNvSpPr/>
          <p:nvPr/>
        </p:nvSpPr>
        <p:spPr>
          <a:xfrm>
            <a:off x="6215405" y="1111496"/>
            <a:ext cx="2486005" cy="297261"/>
          </a:xfrm>
          <a:prstGeom prst="roundRect">
            <a:avLst/>
          </a:prstGeom>
          <a:solidFill>
            <a:srgbClr val="E5F0F9"/>
          </a:solidFill>
          <a:ln>
            <a:solidFill>
              <a:srgbClr val="41A7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용역보고서 평가</a:t>
            </a:r>
            <a:endParaRPr lang="ko-KR" altLang="en-US" sz="1400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오른쪽 화살표 1"/>
          <p:cNvSpPr/>
          <p:nvPr/>
        </p:nvSpPr>
        <p:spPr>
          <a:xfrm>
            <a:off x="2769968" y="3153597"/>
            <a:ext cx="221329" cy="247067"/>
          </a:xfrm>
          <a:prstGeom prst="rightArrow">
            <a:avLst/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오른쪽 화살표 25"/>
          <p:cNvSpPr/>
          <p:nvPr/>
        </p:nvSpPr>
        <p:spPr>
          <a:xfrm>
            <a:off x="5947093" y="3152564"/>
            <a:ext cx="221329" cy="247067"/>
          </a:xfrm>
          <a:prstGeom prst="rightArrow">
            <a:avLst/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-11554124" y="527089"/>
            <a:ext cx="2470648" cy="3336375"/>
            <a:chOff x="241427" y="1517565"/>
            <a:chExt cx="2470648" cy="3336375"/>
          </a:xfrm>
        </p:grpSpPr>
        <p:sp>
          <p:nvSpPr>
            <p:cNvPr id="48" name="모서리가 둥근 직사각형 47">
              <a:extLst>
                <a:ext uri="{FF2B5EF4-FFF2-40B4-BE49-F238E27FC236}">
                  <a16:creationId xmlns:a16="http://schemas.microsoft.com/office/drawing/2014/main" id="{A9DF984E-4B85-3D44-B731-159D6A25FDB3}"/>
                </a:ext>
              </a:extLst>
            </p:cNvPr>
            <p:cNvSpPr/>
            <p:nvPr/>
          </p:nvSpPr>
          <p:spPr>
            <a:xfrm>
              <a:off x="264840" y="4050744"/>
              <a:ext cx="2447235" cy="803196"/>
            </a:xfrm>
            <a:prstGeom prst="roundRect">
              <a:avLst>
                <a:gd name="adj" fmla="val 934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latinLnBrk="1">
                <a:lnSpc>
                  <a:spcPct val="150000"/>
                </a:lnSpc>
                <a:buFontTx/>
                <a:buChar char="-"/>
              </a:pP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  <a:p>
              <a:pPr marL="171450" indent="-171450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전담조직 현황</a:t>
              </a:r>
              <a:r>
                <a:rPr lang="en-US" altLang="ko-KR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사업수행 경험</a:t>
              </a:r>
            </a:p>
            <a:p>
              <a:pPr marL="171450" indent="-171450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이행가능성</a:t>
              </a:r>
              <a:r>
                <a:rPr lang="en-US" altLang="ko-KR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이행</a:t>
              </a:r>
              <a:r>
                <a:rPr lang="en-US" altLang="ko-KR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/</a:t>
              </a: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고도화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계획</a:t>
              </a:r>
              <a:endPara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</p:txBody>
        </p:sp>
        <p:sp>
          <p:nvSpPr>
            <p:cNvPr id="30" name="모서리가 둥근 직사각형 29">
              <a:extLst>
                <a:ext uri="{FF2B5EF4-FFF2-40B4-BE49-F238E27FC236}">
                  <a16:creationId xmlns:a16="http://schemas.microsoft.com/office/drawing/2014/main" id="{119A27A8-E57C-8F4A-87D8-6AA3BF2FA77D}"/>
                </a:ext>
              </a:extLst>
            </p:cNvPr>
            <p:cNvSpPr/>
            <p:nvPr/>
          </p:nvSpPr>
          <p:spPr>
            <a:xfrm>
              <a:off x="249232" y="1517565"/>
              <a:ext cx="2447235" cy="267181"/>
            </a:xfrm>
            <a:prstGeom prst="roundRect">
              <a:avLst>
                <a:gd name="adj" fmla="val 11426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r>
                <a:rPr lang="ko-KR" altLang="en-US" sz="1400" b="1" dirty="0">
                  <a:latin typeface="맑은 고딕" panose="020B0503020000020004" pitchFamily="50" charset="-127"/>
                </a:rPr>
                <a:t>지원신청서</a:t>
              </a:r>
              <a:r>
                <a:rPr lang="en-US" altLang="ko-KR" sz="1400" b="1" dirty="0">
                  <a:latin typeface="맑은 고딕" panose="020B0503020000020004" pitchFamily="50" charset="-127"/>
                </a:rPr>
                <a:t>(</a:t>
              </a:r>
              <a:r>
                <a:rPr lang="ko-KR" altLang="en-US" sz="1400" b="1" dirty="0">
                  <a:latin typeface="맑은 고딕" panose="020B0503020000020004" pitchFamily="50" charset="-127"/>
                </a:rPr>
                <a:t>사업제안서</a:t>
              </a:r>
              <a:r>
                <a:rPr lang="en-US" altLang="ko-KR" sz="1400" b="1" dirty="0">
                  <a:latin typeface="맑은 고딕" panose="020B0503020000020004" pitchFamily="50" charset="-127"/>
                </a:rPr>
                <a:t>)</a:t>
              </a:r>
              <a:endParaRPr lang="ko-KR" altLang="en-US" sz="1400" b="1" dirty="0">
                <a:latin typeface="맑은 고딕" panose="020B0503020000020004" pitchFamily="50" charset="-127"/>
              </a:endParaRPr>
            </a:p>
          </p:txBody>
        </p:sp>
        <p:sp>
          <p:nvSpPr>
            <p:cNvPr id="33" name="모서리가 둥근 직사각형 32">
              <a:extLst>
                <a:ext uri="{FF2B5EF4-FFF2-40B4-BE49-F238E27FC236}">
                  <a16:creationId xmlns:a16="http://schemas.microsoft.com/office/drawing/2014/main" id="{A9DF984E-4B85-3D44-B731-159D6A25FDB3}"/>
                </a:ext>
              </a:extLst>
            </p:cNvPr>
            <p:cNvSpPr/>
            <p:nvPr/>
          </p:nvSpPr>
          <p:spPr>
            <a:xfrm>
              <a:off x="264840" y="1834990"/>
              <a:ext cx="2431097" cy="585482"/>
            </a:xfrm>
            <a:prstGeom prst="roundRect">
              <a:avLst>
                <a:gd name="adj" fmla="val 9344"/>
              </a:avLst>
            </a:prstGeom>
            <a:solidFill>
              <a:srgbClr val="43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컨설팅 지원 필요성</a:t>
              </a:r>
              <a:r>
                <a:rPr lang="en-US" altLang="ko-KR" sz="110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/</a:t>
              </a:r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</a:rPr>
                <a:t>사업타당성</a:t>
              </a:r>
              <a:endPara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</a:endParaRPr>
            </a:p>
            <a:p>
              <a:pPr lvl="0" algn="ctr" latinLnBrk="1">
                <a:lnSpc>
                  <a:spcPct val="150000"/>
                </a:lnSpc>
              </a:pPr>
              <a:r>
                <a:rPr lang="en-US" altLang="ko-KR" sz="1000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추진 배경</a:t>
              </a:r>
              <a:r>
                <a:rPr lang="en-US" altLang="ko-KR" sz="1000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향후 </a:t>
              </a:r>
              <a:r>
                <a:rPr lang="ko-KR" altLang="en-US" sz="1000" dirty="0" smtClean="0">
                  <a:solidFill>
                    <a:schemeClr val="bg1"/>
                  </a:solidFill>
                  <a:latin typeface="맑은 고딕" panose="020B0503020000020004" pitchFamily="50" charset="-127"/>
                </a:rPr>
                <a:t>일정</a:t>
              </a:r>
              <a:endParaRPr lang="ko-KR" altLang="en-US" sz="1000" dirty="0">
                <a:solidFill>
                  <a:schemeClr val="bg1"/>
                </a:solidFill>
                <a:latin typeface="맑은 고딕" panose="020B0503020000020004" pitchFamily="50" charset="-127"/>
              </a:endParaRPr>
            </a:p>
          </p:txBody>
        </p:sp>
        <p:sp>
          <p:nvSpPr>
            <p:cNvPr id="35" name="모서리가 둥근 직사각형 34">
              <a:extLst>
                <a:ext uri="{FF2B5EF4-FFF2-40B4-BE49-F238E27FC236}">
                  <a16:creationId xmlns:a16="http://schemas.microsoft.com/office/drawing/2014/main" id="{A9DF984E-4B85-3D44-B731-159D6A25FDB3}"/>
                </a:ext>
              </a:extLst>
            </p:cNvPr>
            <p:cNvSpPr/>
            <p:nvPr/>
          </p:nvSpPr>
          <p:spPr>
            <a:xfrm>
              <a:off x="257035" y="2470716"/>
              <a:ext cx="2431097" cy="1529784"/>
            </a:xfrm>
            <a:prstGeom prst="roundRect">
              <a:avLst>
                <a:gd name="adj" fmla="val 934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latinLnBrk="1">
                <a:lnSpc>
                  <a:spcPct val="150000"/>
                </a:lnSpc>
                <a:buFontTx/>
                <a:buChar char="-"/>
              </a:pPr>
              <a:endPara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  <a:p>
              <a:pPr marL="171450" indent="-171450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과업내용</a:t>
              </a:r>
              <a:r>
                <a:rPr lang="en-US" altLang="ko-KR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수행 인력의 역량 및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경험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  <a:p>
              <a:pPr marL="171450" indent="-171450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용역비용</a:t>
              </a:r>
              <a:r>
                <a:rPr lang="en-US" altLang="ko-KR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(</a:t>
              </a:r>
              <a:r>
                <a:rPr lang="en-US" altLang="ko-KR" sz="900" u="sng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2</a:t>
              </a:r>
              <a:r>
                <a:rPr lang="ko-KR" altLang="en-US" sz="900" u="sng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개 이상의 </a:t>
              </a:r>
              <a:r>
                <a:rPr lang="ko-KR" altLang="en-US" sz="900" u="sng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견적서</a:t>
              </a:r>
              <a:r>
                <a:rPr lang="en-US" altLang="ko-KR" sz="900" u="sng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)</a:t>
              </a:r>
            </a:p>
            <a:p>
              <a:pPr marL="171450" indent="-171450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용역기간</a:t>
              </a:r>
              <a:r>
                <a:rPr lang="en-US" altLang="ko-KR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용역사업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관리계획</a:t>
              </a:r>
              <a:endPara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</p:txBody>
        </p:sp>
        <p:sp>
          <p:nvSpPr>
            <p:cNvPr id="39" name="모서리가 둥근 직사각형 38">
              <a:extLst>
                <a:ext uri="{FF2B5EF4-FFF2-40B4-BE49-F238E27FC236}">
                  <a16:creationId xmlns:a16="http://schemas.microsoft.com/office/drawing/2014/main" id="{119A27A8-E57C-8F4A-87D8-6AA3BF2FA77D}"/>
                </a:ext>
              </a:extLst>
            </p:cNvPr>
            <p:cNvSpPr/>
            <p:nvPr/>
          </p:nvSpPr>
          <p:spPr>
            <a:xfrm>
              <a:off x="241427" y="2470716"/>
              <a:ext cx="2447235" cy="264864"/>
            </a:xfrm>
            <a:prstGeom prst="roundRect">
              <a:avLst>
                <a:gd name="adj" fmla="val 11426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r>
                <a:rPr lang="ko-KR" altLang="en-US" sz="1400" b="1" dirty="0" smtClean="0">
                  <a:latin typeface="맑은 고딕" panose="020B0503020000020004" pitchFamily="50" charset="-127"/>
                </a:rPr>
                <a:t>용역 계획</a:t>
              </a:r>
              <a:endParaRPr lang="ko-KR" altLang="en-US" sz="1400" b="1" dirty="0">
                <a:latin typeface="맑은 고딕" panose="020B0503020000020004" pitchFamily="50" charset="-127"/>
              </a:endParaRPr>
            </a:p>
          </p:txBody>
        </p:sp>
        <p:sp>
          <p:nvSpPr>
            <p:cNvPr id="45" name="모서리가 둥근 직사각형 44">
              <a:extLst>
                <a:ext uri="{FF2B5EF4-FFF2-40B4-BE49-F238E27FC236}">
                  <a16:creationId xmlns:a16="http://schemas.microsoft.com/office/drawing/2014/main" id="{119A27A8-E57C-8F4A-87D8-6AA3BF2FA77D}"/>
                </a:ext>
              </a:extLst>
            </p:cNvPr>
            <p:cNvSpPr/>
            <p:nvPr/>
          </p:nvSpPr>
          <p:spPr>
            <a:xfrm>
              <a:off x="264840" y="4054295"/>
              <a:ext cx="2447235" cy="264864"/>
            </a:xfrm>
            <a:prstGeom prst="roundRect">
              <a:avLst>
                <a:gd name="adj" fmla="val 11426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r>
                <a:rPr lang="ko-KR" altLang="en-US" sz="1400" b="1" dirty="0" err="1" smtClean="0">
                  <a:latin typeface="맑은 고딕" panose="020B0503020000020004" pitchFamily="50" charset="-127"/>
                </a:rPr>
                <a:t>신청기업</a:t>
              </a:r>
              <a:r>
                <a:rPr lang="ko-KR" altLang="en-US" sz="1400" b="1" dirty="0" smtClean="0">
                  <a:latin typeface="맑은 고딕" panose="020B0503020000020004" pitchFamily="50" charset="-127"/>
                </a:rPr>
                <a:t> 경험 및 역량</a:t>
              </a:r>
              <a:endParaRPr lang="ko-KR" altLang="en-US" sz="1400" b="1" dirty="0">
                <a:latin typeface="맑은 고딕" panose="020B0503020000020004" pitchFamily="50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-10962850" y="4767263"/>
            <a:ext cx="2856452" cy="2801595"/>
            <a:chOff x="3045856" y="1517564"/>
            <a:chExt cx="2856452" cy="2801595"/>
          </a:xfrm>
        </p:grpSpPr>
        <p:sp>
          <p:nvSpPr>
            <p:cNvPr id="31" name="모서리가 둥근 직사각형 30">
              <a:extLst>
                <a:ext uri="{FF2B5EF4-FFF2-40B4-BE49-F238E27FC236}">
                  <a16:creationId xmlns:a16="http://schemas.microsoft.com/office/drawing/2014/main" id="{119A27A8-E57C-8F4A-87D8-6AA3BF2FA77D}"/>
                </a:ext>
              </a:extLst>
            </p:cNvPr>
            <p:cNvSpPr/>
            <p:nvPr/>
          </p:nvSpPr>
          <p:spPr>
            <a:xfrm>
              <a:off x="3045857" y="1517564"/>
              <a:ext cx="2833038" cy="902907"/>
            </a:xfrm>
            <a:prstGeom prst="roundRect">
              <a:avLst>
                <a:gd name="adj" fmla="val 11426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r>
                <a:rPr lang="ko-KR" altLang="en-US" sz="1400" b="1" dirty="0" smtClean="0">
                  <a:latin typeface="맑은 고딕" panose="020B0503020000020004" pitchFamily="50" charset="-127"/>
                </a:rPr>
                <a:t>지원대상 선정기준</a:t>
              </a:r>
              <a:endParaRPr lang="ko-KR" altLang="en-US" sz="1400" b="1" dirty="0">
                <a:latin typeface="맑은 고딕" panose="020B0503020000020004" pitchFamily="50" charset="-127"/>
              </a:endParaRPr>
            </a:p>
          </p:txBody>
        </p:sp>
        <p:sp>
          <p:nvSpPr>
            <p:cNvPr id="36" name="모서리가 둥근 직사각형 35">
              <a:extLst>
                <a:ext uri="{FF2B5EF4-FFF2-40B4-BE49-F238E27FC236}">
                  <a16:creationId xmlns:a16="http://schemas.microsoft.com/office/drawing/2014/main" id="{A9DF984E-4B85-3D44-B731-159D6A25FDB3}"/>
                </a:ext>
              </a:extLst>
            </p:cNvPr>
            <p:cNvSpPr/>
            <p:nvPr/>
          </p:nvSpPr>
          <p:spPr>
            <a:xfrm>
              <a:off x="3045856" y="2474266"/>
              <a:ext cx="2833040" cy="1526234"/>
            </a:xfrm>
            <a:prstGeom prst="roundRect">
              <a:avLst>
                <a:gd name="adj" fmla="val 934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685800" latinLnBrk="1">
                <a:lnSpc>
                  <a:spcPct val="150000"/>
                </a:lnSpc>
                <a:defRPr/>
              </a:pP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  <a:p>
              <a:pPr lvl="0" defTabSz="685800" latinLnBrk="1">
                <a:lnSpc>
                  <a:spcPct val="150000"/>
                </a:lnSpc>
                <a:defRPr/>
              </a:pPr>
              <a:endPara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  <a:p>
              <a:pPr lvl="0" defTabSz="685800" latinLnBrk="1">
                <a:lnSpc>
                  <a:spcPct val="150000"/>
                </a:lnSpc>
                <a:defRPr/>
              </a:pP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① </a:t>
              </a:r>
              <a:r>
                <a:rPr lang="ko-KR" alt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과업내용</a:t>
              </a: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 적정성</a:t>
              </a:r>
            </a:p>
            <a:p>
              <a:pPr lvl="0" defTabSz="685800" latinLnBrk="1">
                <a:lnSpc>
                  <a:spcPct val="150000"/>
                </a:lnSpc>
                <a:defRPr/>
              </a:pPr>
              <a:r>
                <a:rPr lang="ko-KR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② </a:t>
              </a:r>
              <a:r>
                <a:rPr lang="ko-KR" altLang="en-US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용역수행</a:t>
              </a:r>
              <a:r>
                <a:rPr lang="ko-KR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 인력의 역량 및 경험</a:t>
              </a:r>
            </a:p>
            <a:p>
              <a:pPr lvl="0" defTabSz="685800" latinLnBrk="1">
                <a:lnSpc>
                  <a:spcPct val="150000"/>
                </a:lnSpc>
                <a:defRPr/>
              </a:pP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③ </a:t>
              </a:r>
              <a:r>
                <a:rPr lang="ko-KR" alt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용역비용의</a:t>
              </a: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적정성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  <a:p>
              <a:pPr defTabSz="685800" latinLnBrk="1">
                <a:lnSpc>
                  <a:spcPct val="150000"/>
                </a:lnSpc>
                <a:defRPr/>
              </a:pPr>
              <a:r>
                <a:rPr lang="en-US" altLang="ko-KR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④ </a:t>
              </a:r>
              <a:r>
                <a:rPr lang="ko-KR" alt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용역기간의</a:t>
              </a: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 </a:t>
              </a: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적정성</a:t>
              </a:r>
              <a:endParaRPr lang="en-US" altLang="ko-KR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  <a:p>
              <a:pPr defTabSz="685800" latinLnBrk="1">
                <a:lnSpc>
                  <a:spcPct val="150000"/>
                </a:lnSpc>
                <a:defRPr/>
              </a:pP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⑤ 용역사업의 적정성</a:t>
              </a:r>
            </a:p>
            <a:p>
              <a:pPr lvl="0" defTabSz="685800" latinLnBrk="1">
                <a:defRPr/>
              </a:pPr>
              <a:r>
                <a:rPr lang="en-US" altLang="ko-KR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 </a:t>
              </a:r>
              <a:endParaRPr lang="ko-KR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</p:txBody>
        </p:sp>
        <p:sp>
          <p:nvSpPr>
            <p:cNvPr id="40" name="모서리가 둥근 직사각형 39">
              <a:extLst>
                <a:ext uri="{FF2B5EF4-FFF2-40B4-BE49-F238E27FC236}">
                  <a16:creationId xmlns:a16="http://schemas.microsoft.com/office/drawing/2014/main" id="{119A27A8-E57C-8F4A-87D8-6AA3BF2FA77D}"/>
                </a:ext>
              </a:extLst>
            </p:cNvPr>
            <p:cNvSpPr/>
            <p:nvPr/>
          </p:nvSpPr>
          <p:spPr>
            <a:xfrm>
              <a:off x="3045856" y="2470716"/>
              <a:ext cx="2833039" cy="264864"/>
            </a:xfrm>
            <a:prstGeom prst="roundRect">
              <a:avLst>
                <a:gd name="adj" fmla="val 11426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r>
                <a:rPr lang="ko-KR" altLang="en-US" sz="1400" b="1" dirty="0" smtClean="0">
                  <a:latin typeface="맑은 고딕" panose="020B0503020000020004" pitchFamily="50" charset="-127"/>
                </a:rPr>
                <a:t>용역 계획</a:t>
              </a:r>
              <a:endParaRPr lang="ko-KR" altLang="en-US" sz="1400" b="1" dirty="0">
                <a:latin typeface="맑은 고딕" panose="020B0503020000020004" pitchFamily="50" charset="-127"/>
              </a:endParaRPr>
            </a:p>
          </p:txBody>
        </p:sp>
        <p:sp>
          <p:nvSpPr>
            <p:cNvPr id="46" name="모서리가 둥근 직사각형 45">
              <a:extLst>
                <a:ext uri="{FF2B5EF4-FFF2-40B4-BE49-F238E27FC236}">
                  <a16:creationId xmlns:a16="http://schemas.microsoft.com/office/drawing/2014/main" id="{119A27A8-E57C-8F4A-87D8-6AA3BF2FA77D}"/>
                </a:ext>
              </a:extLst>
            </p:cNvPr>
            <p:cNvSpPr/>
            <p:nvPr/>
          </p:nvSpPr>
          <p:spPr>
            <a:xfrm>
              <a:off x="3069269" y="4054295"/>
              <a:ext cx="2833039" cy="264864"/>
            </a:xfrm>
            <a:prstGeom prst="roundRect">
              <a:avLst>
                <a:gd name="adj" fmla="val 11426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r>
                <a:rPr lang="ko-KR" altLang="en-US" sz="1400" b="1" dirty="0" err="1">
                  <a:latin typeface="맑은 고딕" panose="020B0503020000020004" pitchFamily="50" charset="-127"/>
                </a:rPr>
                <a:t>신청기업</a:t>
              </a:r>
              <a:r>
                <a:rPr lang="ko-KR" altLang="en-US" sz="1400" b="1" dirty="0">
                  <a:latin typeface="맑은 고딕" panose="020B0503020000020004" pitchFamily="50" charset="-127"/>
                </a:rPr>
                <a:t> 경험 및 역량</a:t>
              </a: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-7909324" y="2102591"/>
            <a:ext cx="2509419" cy="2801594"/>
            <a:chOff x="6215403" y="1517565"/>
            <a:chExt cx="2509419" cy="2801594"/>
          </a:xfrm>
        </p:grpSpPr>
        <p:sp>
          <p:nvSpPr>
            <p:cNvPr id="32" name="모서리가 둥근 직사각형 31">
              <a:extLst>
                <a:ext uri="{FF2B5EF4-FFF2-40B4-BE49-F238E27FC236}">
                  <a16:creationId xmlns:a16="http://schemas.microsoft.com/office/drawing/2014/main" id="{119A27A8-E57C-8F4A-87D8-6AA3BF2FA77D}"/>
                </a:ext>
              </a:extLst>
            </p:cNvPr>
            <p:cNvSpPr/>
            <p:nvPr/>
          </p:nvSpPr>
          <p:spPr>
            <a:xfrm>
              <a:off x="6215405" y="1517565"/>
              <a:ext cx="2486005" cy="267181"/>
            </a:xfrm>
            <a:prstGeom prst="roundRect">
              <a:avLst>
                <a:gd name="adj" fmla="val 11426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r>
                <a:rPr lang="ko-KR" altLang="en-US" sz="1400" b="1" dirty="0">
                  <a:latin typeface="맑은 고딕" panose="020B0503020000020004" pitchFamily="50" charset="-127"/>
                </a:rPr>
                <a:t>보고서 평가 항목</a:t>
              </a:r>
            </a:p>
          </p:txBody>
        </p:sp>
        <p:sp>
          <p:nvSpPr>
            <p:cNvPr id="34" name="모서리가 둥근 직사각형 33">
              <a:extLst>
                <a:ext uri="{FF2B5EF4-FFF2-40B4-BE49-F238E27FC236}">
                  <a16:creationId xmlns:a16="http://schemas.microsoft.com/office/drawing/2014/main" id="{A9DF984E-4B85-3D44-B731-159D6A25FDB3}"/>
                </a:ext>
              </a:extLst>
            </p:cNvPr>
            <p:cNvSpPr/>
            <p:nvPr/>
          </p:nvSpPr>
          <p:spPr>
            <a:xfrm>
              <a:off x="6215403" y="1834990"/>
              <a:ext cx="2486005" cy="585482"/>
            </a:xfrm>
            <a:prstGeom prst="roundRect">
              <a:avLst>
                <a:gd name="adj" fmla="val 9344"/>
              </a:avLst>
            </a:prstGeom>
            <a:solidFill>
              <a:srgbClr val="434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보고서 </a:t>
              </a:r>
              <a:r>
                <a:rPr lang="ko-KR" altLang="en-US" sz="1100" b="1" dirty="0" smtClean="0">
                  <a:solidFill>
                    <a:schemeClr val="bg1"/>
                  </a:solidFill>
                  <a:latin typeface="맑은 고딕" panose="020B0503020000020004" pitchFamily="50" charset="-127"/>
                </a:rPr>
                <a:t>완성도</a:t>
              </a:r>
              <a:endParaRPr lang="en-US" altLang="ko-KR" sz="1100" b="1" dirty="0" smtClean="0">
                <a:solidFill>
                  <a:schemeClr val="bg1"/>
                </a:solidFill>
                <a:latin typeface="맑은 고딕" panose="020B0503020000020004" pitchFamily="50" charset="-127"/>
              </a:endParaRPr>
            </a:p>
            <a:p>
              <a:pPr algn="ctr" latinLnBrk="1">
                <a:lnSpc>
                  <a:spcPct val="150000"/>
                </a:lnSpc>
              </a:pPr>
              <a:r>
                <a:rPr lang="en-US" altLang="ko-KR" sz="1000" dirty="0" smtClean="0">
                  <a:solidFill>
                    <a:schemeClr val="bg1"/>
                  </a:solidFill>
                  <a:latin typeface="맑은 고딕" panose="020B0503020000020004" pitchFamily="50" charset="-127"/>
                </a:rPr>
                <a:t>- 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목적 </a:t>
              </a:r>
              <a:r>
                <a:rPr lang="ko-KR" altLang="en-US" sz="1000" dirty="0" err="1">
                  <a:solidFill>
                    <a:schemeClr val="bg1"/>
                  </a:solidFill>
                  <a:latin typeface="맑은 고딕" panose="020B0503020000020004" pitchFamily="50" charset="-127"/>
                </a:rPr>
                <a:t>부합성</a:t>
              </a:r>
              <a:r>
                <a:rPr lang="en-US" altLang="ko-KR" sz="1000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, </a:t>
              </a:r>
              <a:r>
                <a:rPr lang="ko-KR" altLang="en-US" sz="1000" dirty="0" err="1">
                  <a:solidFill>
                    <a:schemeClr val="bg1"/>
                  </a:solidFill>
                  <a:latin typeface="맑은 고딕" panose="020B0503020000020004" pitchFamily="50" charset="-127"/>
                </a:rPr>
                <a:t>작성내용의</a:t>
              </a:r>
              <a:r>
                <a:rPr lang="ko-KR" altLang="en-US" sz="1000" dirty="0">
                  <a:solidFill>
                    <a:schemeClr val="bg1"/>
                  </a:solidFill>
                  <a:latin typeface="맑은 고딕" panose="020B0503020000020004" pitchFamily="50" charset="-127"/>
                </a:rPr>
                <a:t> 적정성 등</a:t>
              </a:r>
            </a:p>
          </p:txBody>
        </p:sp>
        <p:sp>
          <p:nvSpPr>
            <p:cNvPr id="38" name="모서리가 둥근 직사각형 37">
              <a:extLst>
                <a:ext uri="{FF2B5EF4-FFF2-40B4-BE49-F238E27FC236}">
                  <a16:creationId xmlns:a16="http://schemas.microsoft.com/office/drawing/2014/main" id="{A9DF984E-4B85-3D44-B731-159D6A25FDB3}"/>
                </a:ext>
              </a:extLst>
            </p:cNvPr>
            <p:cNvSpPr/>
            <p:nvPr/>
          </p:nvSpPr>
          <p:spPr>
            <a:xfrm>
              <a:off x="6236619" y="2473650"/>
              <a:ext cx="2464790" cy="1532346"/>
            </a:xfrm>
            <a:prstGeom prst="roundRect">
              <a:avLst>
                <a:gd name="adj" fmla="val 934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lvl="0" indent="-171450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제출기한 준수여부</a:t>
              </a:r>
              <a:endParaRPr lang="en-US" altLang="ko-K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</a:endParaRPr>
            </a:p>
            <a:p>
              <a:pPr marL="171450" lvl="0" indent="-171450" latinLnBrk="1">
                <a:lnSpc>
                  <a:spcPct val="150000"/>
                </a:lnSpc>
                <a:buFontTx/>
                <a:buChar char="-"/>
              </a:pPr>
              <a:r>
                <a:rPr lang="ko-KR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투입 </a:t>
              </a:r>
              <a:r>
                <a:rPr lang="ko-KR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맑은 고딕" panose="020B0503020000020004" pitchFamily="50" charset="-127"/>
                </a:rPr>
                <a:t>예산 및 인력의 적정성</a:t>
              </a:r>
            </a:p>
          </p:txBody>
        </p:sp>
        <p:sp>
          <p:nvSpPr>
            <p:cNvPr id="44" name="모서리가 둥근 직사각형 43">
              <a:extLst>
                <a:ext uri="{FF2B5EF4-FFF2-40B4-BE49-F238E27FC236}">
                  <a16:creationId xmlns:a16="http://schemas.microsoft.com/office/drawing/2014/main" id="{119A27A8-E57C-8F4A-87D8-6AA3BF2FA77D}"/>
                </a:ext>
              </a:extLst>
            </p:cNvPr>
            <p:cNvSpPr/>
            <p:nvPr/>
          </p:nvSpPr>
          <p:spPr>
            <a:xfrm>
              <a:off x="6215404" y="2470716"/>
              <a:ext cx="2486005" cy="264864"/>
            </a:xfrm>
            <a:prstGeom prst="roundRect">
              <a:avLst>
                <a:gd name="adj" fmla="val 11426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r>
                <a:rPr lang="ko-KR" altLang="en-US" sz="1400" b="1" dirty="0" smtClean="0">
                  <a:latin typeface="맑은 고딕" panose="020B0503020000020004" pitchFamily="50" charset="-127"/>
                </a:rPr>
                <a:t>용역 계획</a:t>
              </a:r>
              <a:endParaRPr lang="ko-KR" altLang="en-US" sz="1400" b="1" dirty="0">
                <a:latin typeface="맑은 고딕" panose="020B0503020000020004" pitchFamily="50" charset="-127"/>
              </a:endParaRPr>
            </a:p>
          </p:txBody>
        </p:sp>
        <p:sp>
          <p:nvSpPr>
            <p:cNvPr id="47" name="모서리가 둥근 직사각형 46">
              <a:extLst>
                <a:ext uri="{FF2B5EF4-FFF2-40B4-BE49-F238E27FC236}">
                  <a16:creationId xmlns:a16="http://schemas.microsoft.com/office/drawing/2014/main" id="{119A27A8-E57C-8F4A-87D8-6AA3BF2FA77D}"/>
                </a:ext>
              </a:extLst>
            </p:cNvPr>
            <p:cNvSpPr/>
            <p:nvPr/>
          </p:nvSpPr>
          <p:spPr>
            <a:xfrm>
              <a:off x="6238817" y="4054295"/>
              <a:ext cx="2486005" cy="264864"/>
            </a:xfrm>
            <a:prstGeom prst="roundRect">
              <a:avLst>
                <a:gd name="adj" fmla="val 11426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r>
                <a:rPr lang="ko-KR" altLang="en-US" sz="1400" b="1" dirty="0" err="1">
                  <a:latin typeface="맑은 고딕" panose="020B0503020000020004" pitchFamily="50" charset="-127"/>
                </a:rPr>
                <a:t>신청기업</a:t>
              </a:r>
              <a:r>
                <a:rPr lang="ko-KR" altLang="en-US" sz="1400" b="1" dirty="0">
                  <a:latin typeface="맑은 고딕" panose="020B0503020000020004" pitchFamily="50" charset="-127"/>
                </a:rPr>
                <a:t> 경험 및 역량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578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>
            <a:extLst>
              <a:ext uri="{FF2B5EF4-FFF2-40B4-BE49-F238E27FC236}">
                <a16:creationId xmlns:a16="http://schemas.microsoft.com/office/drawing/2014/main" id="{91AEC89E-83BE-284D-A68B-312093E0BF39}"/>
              </a:ext>
            </a:extLst>
          </p:cNvPr>
          <p:cNvGrpSpPr/>
          <p:nvPr/>
        </p:nvGrpSpPr>
        <p:grpSpPr>
          <a:xfrm>
            <a:off x="700686" y="2080208"/>
            <a:ext cx="7831056" cy="347646"/>
            <a:chOff x="652220" y="2797945"/>
            <a:chExt cx="7831056" cy="347646"/>
          </a:xfrm>
        </p:grpSpPr>
        <p:cxnSp>
          <p:nvCxnSpPr>
            <p:cNvPr id="35" name="직선 화살표 연결선 34">
              <a:extLst>
                <a:ext uri="{FF2B5EF4-FFF2-40B4-BE49-F238E27FC236}">
                  <a16:creationId xmlns:a16="http://schemas.microsoft.com/office/drawing/2014/main" id="{14083AF3-4BBD-9346-9182-AD864E06B88A}"/>
                </a:ext>
              </a:extLst>
            </p:cNvPr>
            <p:cNvCxnSpPr>
              <a:cxnSpLocks/>
            </p:cNvCxnSpPr>
            <p:nvPr/>
          </p:nvCxnSpPr>
          <p:spPr>
            <a:xfrm>
              <a:off x="652220" y="3043767"/>
              <a:ext cx="7786711" cy="0"/>
            </a:xfrm>
            <a:prstGeom prst="straightConnector1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[R] 35">
              <a:extLst>
                <a:ext uri="{FF2B5EF4-FFF2-40B4-BE49-F238E27FC236}">
                  <a16:creationId xmlns:a16="http://schemas.microsoft.com/office/drawing/2014/main" id="{4FD97D3A-90FA-AF4A-8167-05E8E1A71CB0}"/>
                </a:ext>
              </a:extLst>
            </p:cNvPr>
            <p:cNvCxnSpPr>
              <a:cxnSpLocks/>
            </p:cNvCxnSpPr>
            <p:nvPr/>
          </p:nvCxnSpPr>
          <p:spPr>
            <a:xfrm rot="2700000">
              <a:off x="8195276" y="2941945"/>
              <a:ext cx="288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[R] 36">
              <a:extLst>
                <a:ext uri="{FF2B5EF4-FFF2-40B4-BE49-F238E27FC236}">
                  <a16:creationId xmlns:a16="http://schemas.microsoft.com/office/drawing/2014/main" id="{F67B9104-6ECF-4745-A1C9-41F8E387EC83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8339276" y="3001591"/>
              <a:ext cx="0" cy="28800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A85B26D6-D7AD-434A-8631-671FD124144D}"/>
              </a:ext>
            </a:extLst>
          </p:cNvPr>
          <p:cNvSpPr/>
          <p:nvPr/>
        </p:nvSpPr>
        <p:spPr>
          <a:xfrm>
            <a:off x="1046867" y="3481893"/>
            <a:ext cx="1941519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지원사업 모집공고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A85B26D6-D7AD-434A-8631-671FD124144D}"/>
              </a:ext>
            </a:extLst>
          </p:cNvPr>
          <p:cNvSpPr/>
          <p:nvPr/>
        </p:nvSpPr>
        <p:spPr>
          <a:xfrm>
            <a:off x="6135316" y="3465680"/>
            <a:ext cx="2252426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∙ 용역계약 체결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10000"/>
              </a:lnSpc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∙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컨설팅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조사 용역 착수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D6E7451-FAD2-F640-BBB4-45E87A903F1F}"/>
              </a:ext>
            </a:extLst>
          </p:cNvPr>
          <p:cNvSpPr/>
          <p:nvPr/>
        </p:nvSpPr>
        <p:spPr>
          <a:xfrm>
            <a:off x="175421" y="424857"/>
            <a:ext cx="21034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en-US" altLang="ko-KR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Ⅳ. </a:t>
            </a: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일정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B4832AA6-69CD-8B41-BE7F-12DC3542F914}"/>
              </a:ext>
            </a:extLst>
          </p:cNvPr>
          <p:cNvGrpSpPr/>
          <p:nvPr/>
        </p:nvGrpSpPr>
        <p:grpSpPr>
          <a:xfrm>
            <a:off x="1166004" y="1788894"/>
            <a:ext cx="1673224" cy="564157"/>
            <a:chOff x="1255078" y="1387914"/>
            <a:chExt cx="999351" cy="564157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7FF79FA1-A630-0B4E-9EC0-8656B40E4876}"/>
                </a:ext>
              </a:extLst>
            </p:cNvPr>
            <p:cNvSpPr/>
            <p:nvPr/>
          </p:nvSpPr>
          <p:spPr>
            <a:xfrm>
              <a:off x="1754753" y="1844071"/>
              <a:ext cx="108000" cy="108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sz="1200" dirty="0">
                <a:latin typeface="맑은 고딕" panose="020B0503020000020004" pitchFamily="50" charset="-127"/>
              </a:endParaRPr>
            </a:p>
          </p:txBody>
        </p:sp>
        <p:sp>
          <p:nvSpPr>
            <p:cNvPr id="46" name="모서리가 둥근 직사각형 45">
              <a:extLst>
                <a:ext uri="{FF2B5EF4-FFF2-40B4-BE49-F238E27FC236}">
                  <a16:creationId xmlns:a16="http://schemas.microsoft.com/office/drawing/2014/main" id="{BBA19D74-84DF-284B-A545-8DE499121893}"/>
                </a:ext>
              </a:extLst>
            </p:cNvPr>
            <p:cNvSpPr/>
            <p:nvPr/>
          </p:nvSpPr>
          <p:spPr>
            <a:xfrm>
              <a:off x="1255078" y="1387914"/>
              <a:ext cx="999351" cy="369331"/>
            </a:xfrm>
            <a:prstGeom prst="roundRect">
              <a:avLst>
                <a:gd name="adj" fmla="val 9344"/>
              </a:avLst>
            </a:prstGeom>
            <a:solidFill>
              <a:srgbClr val="2A78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kern="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</a:t>
              </a:r>
              <a:r>
                <a:rPr lang="ko-KR" altLang="en-US" sz="1200" b="1" kern="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월 </a:t>
              </a:r>
              <a:r>
                <a:rPr lang="en-US" altLang="ko-KR" sz="1200" b="1" kern="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 9</a:t>
              </a:r>
              <a:r>
                <a:rPr lang="ko-KR" altLang="en-US" sz="1200" b="1" kern="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월 </a:t>
              </a:r>
              <a:endParaRPr lang="ko-KR" altLang="en-US" sz="1200" dirty="0">
                <a:solidFill>
                  <a:schemeClr val="bg1"/>
                </a:solidFill>
                <a:latin typeface="맑은 고딕" panose="020B0503020000020004" pitchFamily="50" charset="-127"/>
              </a:endParaRPr>
            </a:p>
          </p:txBody>
        </p:sp>
      </p:grpSp>
      <p:sp>
        <p:nvSpPr>
          <p:cNvPr id="65" name="타원 64">
            <a:extLst>
              <a:ext uri="{FF2B5EF4-FFF2-40B4-BE49-F238E27FC236}">
                <a16:creationId xmlns:a16="http://schemas.microsoft.com/office/drawing/2014/main" id="{E555A1F7-2DB5-FC45-B87E-E6E82B28AF27}"/>
              </a:ext>
            </a:extLst>
          </p:cNvPr>
          <p:cNvSpPr/>
          <p:nvPr/>
        </p:nvSpPr>
        <p:spPr>
          <a:xfrm>
            <a:off x="6880357" y="2833626"/>
            <a:ext cx="440206" cy="440206"/>
          </a:xfrm>
          <a:prstGeom prst="ellipse">
            <a:avLst/>
          </a:prstGeom>
          <a:solidFill>
            <a:srgbClr val="0070C0">
              <a:alpha val="10000"/>
            </a:srgbClr>
          </a:solidFill>
          <a:ln w="31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17223E3A-B8B6-124A-B4FC-A0A9C380F2EF}"/>
              </a:ext>
            </a:extLst>
          </p:cNvPr>
          <p:cNvSpPr/>
          <p:nvPr/>
        </p:nvSpPr>
        <p:spPr>
          <a:xfrm>
            <a:off x="4148665" y="2924299"/>
            <a:ext cx="566259" cy="292100"/>
          </a:xfrm>
          <a:prstGeom prst="rect">
            <a:avLst/>
          </a:prstGeom>
          <a:solidFill>
            <a:srgbClr val="0070C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latin typeface="맑은 고딕" panose="020B0503020000020004" pitchFamily="50" charset="-127"/>
            </a:endParaRPr>
          </a:p>
        </p:txBody>
      </p:sp>
      <p:cxnSp>
        <p:nvCxnSpPr>
          <p:cNvPr id="71" name="직선 연결선[R] 70">
            <a:extLst>
              <a:ext uri="{FF2B5EF4-FFF2-40B4-BE49-F238E27FC236}">
                <a16:creationId xmlns:a16="http://schemas.microsoft.com/office/drawing/2014/main" id="{7D07089F-A1D5-F942-BE1E-8ABB7A9FA072}"/>
              </a:ext>
            </a:extLst>
          </p:cNvPr>
          <p:cNvCxnSpPr>
            <a:cxnSpLocks/>
          </p:cNvCxnSpPr>
          <p:nvPr/>
        </p:nvCxnSpPr>
        <p:spPr>
          <a:xfrm flipH="1">
            <a:off x="1463283" y="3422390"/>
            <a:ext cx="1078663" cy="0"/>
          </a:xfrm>
          <a:prstGeom prst="line">
            <a:avLst/>
          </a:prstGeom>
          <a:ln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[R] 74">
            <a:extLst>
              <a:ext uri="{FF2B5EF4-FFF2-40B4-BE49-F238E27FC236}">
                <a16:creationId xmlns:a16="http://schemas.microsoft.com/office/drawing/2014/main" id="{001CC3D2-AF03-E448-9153-7E7A3094D453}"/>
              </a:ext>
            </a:extLst>
          </p:cNvPr>
          <p:cNvCxnSpPr>
            <a:cxnSpLocks/>
          </p:cNvCxnSpPr>
          <p:nvPr/>
        </p:nvCxnSpPr>
        <p:spPr>
          <a:xfrm flipH="1">
            <a:off x="3797115" y="3396194"/>
            <a:ext cx="1552795" cy="0"/>
          </a:xfrm>
          <a:prstGeom prst="line">
            <a:avLst/>
          </a:prstGeom>
          <a:ln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[R] 79">
            <a:extLst>
              <a:ext uri="{FF2B5EF4-FFF2-40B4-BE49-F238E27FC236}">
                <a16:creationId xmlns:a16="http://schemas.microsoft.com/office/drawing/2014/main" id="{3D5C8FC1-462B-7B4A-9888-63E1A88BE088}"/>
              </a:ext>
            </a:extLst>
          </p:cNvPr>
          <p:cNvCxnSpPr>
            <a:cxnSpLocks/>
          </p:cNvCxnSpPr>
          <p:nvPr/>
        </p:nvCxnSpPr>
        <p:spPr>
          <a:xfrm flipH="1">
            <a:off x="6473606" y="3465680"/>
            <a:ext cx="1239527" cy="0"/>
          </a:xfrm>
          <a:prstGeom prst="line">
            <a:avLst/>
          </a:prstGeom>
          <a:ln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6391EEBE-F32D-1893-DC1D-D1CBB7CDA55B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12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B1770578-F415-464F-9BD9-20F90C278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953" y="2591047"/>
            <a:ext cx="631327" cy="65285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E188DC25-6F62-6949-9CD7-3A45CFB35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955" y="2511497"/>
            <a:ext cx="596900" cy="711200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E06CAD05-B34C-9D4C-BE5C-6738948E8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1701" y="2670946"/>
            <a:ext cx="631327" cy="5471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0984" y="1113768"/>
            <a:ext cx="4265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 </a:t>
            </a:r>
            <a:r>
              <a:rPr lang="en-US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en-US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상∙하반기</a:t>
            </a:r>
            <a:r>
              <a:rPr lang="en-US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지원사업 모집 </a:t>
            </a:r>
            <a:r>
              <a: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공모</a:t>
            </a: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18683FEB-3D18-F0BD-5653-26261250F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124" y="1194701"/>
            <a:ext cx="182107" cy="182107"/>
          </a:xfrm>
          <a:prstGeom prst="rect">
            <a:avLst/>
          </a:prstGeom>
        </p:spPr>
      </p:pic>
      <p:sp>
        <p:nvSpPr>
          <p:cNvPr id="33" name="직사각형 32">
            <a:extLst>
              <a:ext uri="{FF2B5EF4-FFF2-40B4-BE49-F238E27FC236}">
                <a16:creationId xmlns:a16="http://schemas.microsoft.com/office/drawing/2014/main" id="{17223E3A-B8B6-124A-B4FC-A0A9C380F2EF}"/>
              </a:ext>
            </a:extLst>
          </p:cNvPr>
          <p:cNvSpPr/>
          <p:nvPr/>
        </p:nvSpPr>
        <p:spPr>
          <a:xfrm>
            <a:off x="1734498" y="2917472"/>
            <a:ext cx="566259" cy="292100"/>
          </a:xfrm>
          <a:prstGeom prst="rect">
            <a:avLst/>
          </a:prstGeom>
          <a:solidFill>
            <a:srgbClr val="0070C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42" name="모서리가 둥근 직사각형 41">
            <a:extLst>
              <a:ext uri="{FF2B5EF4-FFF2-40B4-BE49-F238E27FC236}">
                <a16:creationId xmlns:a16="http://schemas.microsoft.com/office/drawing/2014/main" id="{BBA19D74-84DF-284B-A545-8DE499121893}"/>
              </a:ext>
            </a:extLst>
          </p:cNvPr>
          <p:cNvSpPr/>
          <p:nvPr/>
        </p:nvSpPr>
        <p:spPr>
          <a:xfrm>
            <a:off x="3736900" y="1780719"/>
            <a:ext cx="1673224" cy="369331"/>
          </a:xfrm>
          <a:prstGeom prst="roundRect">
            <a:avLst>
              <a:gd name="adj" fmla="val 9344"/>
            </a:avLst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10</a:t>
            </a:r>
            <a:r>
              <a:rPr lang="ko-KR" altLang="en-US" sz="12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endParaRPr lang="ko-KR" altLang="en-US" sz="1200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43" name="모서리가 둥근 직사각형 42">
            <a:extLst>
              <a:ext uri="{FF2B5EF4-FFF2-40B4-BE49-F238E27FC236}">
                <a16:creationId xmlns:a16="http://schemas.microsoft.com/office/drawing/2014/main" id="{BBA19D74-84DF-284B-A545-8DE499121893}"/>
              </a:ext>
            </a:extLst>
          </p:cNvPr>
          <p:cNvSpPr/>
          <p:nvPr/>
        </p:nvSpPr>
        <p:spPr>
          <a:xfrm>
            <a:off x="6329954" y="1740364"/>
            <a:ext cx="1673224" cy="369331"/>
          </a:xfrm>
          <a:prstGeom prst="roundRect">
            <a:avLst>
              <a:gd name="adj" fmla="val 9344"/>
            </a:avLst>
          </a:prstGeom>
          <a:solidFill>
            <a:srgbClr val="2A7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12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~ / 11</a:t>
            </a:r>
            <a:r>
              <a:rPr lang="ko-KR" altLang="en-US" sz="12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200" b="1" kern="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~</a:t>
            </a:r>
            <a:endParaRPr lang="ko-KR" altLang="en-US" sz="1200" dirty="0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A85B26D6-D7AD-434A-8631-671FD124144D}"/>
              </a:ext>
            </a:extLst>
          </p:cNvPr>
          <p:cNvSpPr/>
          <p:nvPr/>
        </p:nvSpPr>
        <p:spPr>
          <a:xfrm>
            <a:off x="3602752" y="3481892"/>
            <a:ext cx="1941519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지원사업 선정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279" y="4444926"/>
            <a:ext cx="5886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세부 일정은 신청 수요 등 고려하여 필요시 조정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변동 가능</a:t>
            </a:r>
          </a:p>
        </p:txBody>
      </p:sp>
    </p:spTree>
    <p:extLst>
      <p:ext uri="{BB962C8B-B14F-4D97-AF65-F5344CB8AC3E}">
        <p14:creationId xmlns:p14="http://schemas.microsoft.com/office/powerpoint/2010/main" val="350932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id="{3D6E7451-FAD2-F640-BBB4-45E87A903F1F}"/>
              </a:ext>
            </a:extLst>
          </p:cNvPr>
          <p:cNvSpPr/>
          <p:nvPr/>
        </p:nvSpPr>
        <p:spPr>
          <a:xfrm>
            <a:off x="175421" y="409617"/>
            <a:ext cx="3362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66725" algn="l"/>
              </a:tabLst>
            </a:pPr>
            <a:r>
              <a:rPr lang="ko-KR" altLang="en-US" b="1" spc="-113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ⓘ 한국수출입은행 홈페이지</a:t>
            </a:r>
            <a:endParaRPr lang="en-US" altLang="ko-KR" b="1" spc="-11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6391EEBE-F32D-1893-DC1D-D1CBB7CDA55B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13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32" y="3058383"/>
            <a:ext cx="1886131" cy="18861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32" y="1323290"/>
            <a:ext cx="1865152" cy="186515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89721" y="1098693"/>
            <a:ext cx="2376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지원제도 안내 페이지</a:t>
            </a:r>
            <a:endParaRPr lang="ko-KR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878116" y="1098693"/>
            <a:ext cx="3650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모집 </a:t>
            </a:r>
            <a:r>
              <a:rPr lang="ko-KR" altLang="en-US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공고내역</a:t>
            </a:r>
            <a:endParaRPr lang="ko-KR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1" name="직선 연결선[R] 40">
            <a:extLst>
              <a:ext uri="{FF2B5EF4-FFF2-40B4-BE49-F238E27FC236}">
                <a16:creationId xmlns:a16="http://schemas.microsoft.com/office/drawing/2014/main" id="{66408437-5CC5-DAB2-5F0F-A120F81BEE5F}"/>
              </a:ext>
            </a:extLst>
          </p:cNvPr>
          <p:cNvCxnSpPr>
            <a:cxnSpLocks/>
          </p:cNvCxnSpPr>
          <p:nvPr/>
        </p:nvCxnSpPr>
        <p:spPr>
          <a:xfrm flipH="1" flipV="1">
            <a:off x="2694622" y="1695610"/>
            <a:ext cx="13901" cy="2887965"/>
          </a:xfrm>
          <a:prstGeom prst="line">
            <a:avLst/>
          </a:prstGeom>
          <a:ln w="9525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직사각형 10"/>
          <p:cNvSpPr/>
          <p:nvPr/>
        </p:nvSpPr>
        <p:spPr>
          <a:xfrm>
            <a:off x="869165" y="2967913"/>
            <a:ext cx="1231047" cy="180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ESG</a:t>
            </a:r>
            <a:r>
              <a:rPr lang="ko-KR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컨설팅</a:t>
            </a:r>
          </a:p>
        </p:txBody>
      </p:sp>
      <p:sp>
        <p:nvSpPr>
          <p:cNvPr id="44" name="모서리가 둥근 직사각형 43"/>
          <p:cNvSpPr/>
          <p:nvPr/>
        </p:nvSpPr>
        <p:spPr>
          <a:xfrm>
            <a:off x="804444" y="4688490"/>
            <a:ext cx="1444615" cy="180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해외시장 </a:t>
            </a:r>
            <a:r>
              <a:rPr lang="ko-KR" altLang="en-US" sz="11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조사∙입찰</a:t>
            </a:r>
            <a:endParaRPr lang="ko-KR" altLang="en-US" sz="11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183662" y="2967913"/>
            <a:ext cx="1557781" cy="1809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ESG</a:t>
            </a:r>
            <a:r>
              <a:rPr lang="ko-KR" altLang="en-US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컨설팅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(’25.3)</a:t>
            </a:r>
            <a:endParaRPr lang="ko-KR" altLang="en-US" sz="1100" dirty="0">
              <a:solidFill>
                <a:prstClr val="black">
                  <a:lumMod val="75000"/>
                  <a:lumOff val="2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125080" y="4709044"/>
            <a:ext cx="1947609" cy="16038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해외시장 </a:t>
            </a:r>
            <a:r>
              <a:rPr lang="ko-KR" altLang="en-US" sz="11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조사∙입찰</a:t>
            </a:r>
            <a:r>
              <a:rPr lang="en-US" altLang="ko-KR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(</a:t>
            </a:r>
            <a:r>
              <a:rPr lang="en-US" altLang="ko-KR" sz="1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rPr>
              <a:t>’25.3)</a:t>
            </a:r>
            <a:endParaRPr lang="ko-KR" altLang="en-US" sz="1100" dirty="0">
              <a:solidFill>
                <a:prstClr val="black">
                  <a:lumMod val="75000"/>
                  <a:lumOff val="25000"/>
                </a:prstClr>
              </a:solidFill>
              <a:latin typeface="+mn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612" y="1625314"/>
            <a:ext cx="3246436" cy="268519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669" y="1596822"/>
            <a:ext cx="1300886" cy="130088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077" y="3305977"/>
            <a:ext cx="1309429" cy="130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17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6391EEBE-F32D-1893-DC1D-D1CBB7CDA55B}"/>
              </a:ext>
            </a:extLst>
          </p:cNvPr>
          <p:cNvSpPr txBox="1">
            <a:spLocks/>
          </p:cNvSpPr>
          <p:nvPr/>
        </p:nvSpPr>
        <p:spPr>
          <a:xfrm>
            <a:off x="6941527" y="20435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18946F-9A7D-4DAE-86F9-973B8B33136D}" type="slidenum">
              <a:rPr lang="ko-KR" altLang="en-US" smtClean="0">
                <a:latin typeface="맑은 고딕" panose="020B0503020000020004" pitchFamily="50" charset="-127"/>
              </a:rPr>
              <a:pPr/>
              <a:t>14</a:t>
            </a:fld>
            <a:endParaRPr lang="ko-KR" altLang="en-US" dirty="0">
              <a:latin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7068" y="2435450"/>
            <a:ext cx="416504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맑은 고딕" panose="020B0503020000020004" pitchFamily="50" charset="-127"/>
              </a:rPr>
              <a:t>한국수출입은행 중소중견금융</a:t>
            </a:r>
            <a:r>
              <a:rPr lang="en-US" altLang="ko-KR" sz="1600" dirty="0">
                <a:latin typeface="맑은 고딕" panose="020B0503020000020004" pitchFamily="50" charset="-127"/>
              </a:rPr>
              <a:t>1</a:t>
            </a:r>
            <a:r>
              <a:rPr lang="ko-KR" altLang="en-US" sz="1600" dirty="0">
                <a:latin typeface="맑은 고딕" panose="020B0503020000020004" pitchFamily="50" charset="-127"/>
              </a:rPr>
              <a:t>부 </a:t>
            </a:r>
            <a:r>
              <a:rPr lang="ko-KR" altLang="en-US" sz="1600" dirty="0" err="1" smtClean="0">
                <a:latin typeface="맑은 고딕" panose="020B0503020000020004" pitchFamily="50" charset="-127"/>
              </a:rPr>
              <a:t>상생소팀</a:t>
            </a:r>
            <a:endParaRPr lang="en-US" altLang="ko-KR" sz="1600" dirty="0" smtClean="0">
              <a:latin typeface="맑은 고딕" panose="020B0503020000020004" pitchFamily="50" charset="-127"/>
            </a:endParaRPr>
          </a:p>
          <a:p>
            <a:endParaRPr lang="en-US" altLang="ko-KR" sz="800" dirty="0">
              <a:latin typeface="맑은 고딕" panose="020B0503020000020004" pitchFamily="50" charset="-127"/>
            </a:endParaRPr>
          </a:p>
          <a:p>
            <a:r>
              <a:rPr lang="en-US" altLang="ko-KR" sz="1600" dirty="0" smtClean="0">
                <a:latin typeface="맑은 고딕" panose="020B0503020000020004" pitchFamily="50" charset="-127"/>
                <a:hlinkClick r:id="rId3"/>
              </a:rPr>
              <a:t>Tel. 02-6252-3414</a:t>
            </a:r>
          </a:p>
          <a:p>
            <a:r>
              <a:rPr lang="en-US" altLang="ko-KR" sz="1600" dirty="0" smtClean="0">
                <a:latin typeface="맑은 고딕" panose="020B0503020000020004" pitchFamily="50" charset="-127"/>
                <a:hlinkClick r:id="rId3"/>
              </a:rPr>
              <a:t>smec@koreaexim.go.kr</a:t>
            </a:r>
            <a:endParaRPr lang="en-US" altLang="ko-KR" sz="1600" dirty="0">
              <a:latin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A6D64FB-93BB-D62C-39D4-D6781BD92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854" y="1863969"/>
            <a:ext cx="2174449" cy="165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7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16424</TotalTime>
  <Words>1372</Words>
  <Application>Microsoft Office PowerPoint</Application>
  <PresentationFormat>화면 슬라이드 쇼(16:9)</PresentationFormat>
  <Paragraphs>330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9" baseType="lpstr">
      <vt:lpstr>Arial</vt:lpstr>
      <vt:lpstr>맑은 고딕 Semilight</vt:lpstr>
      <vt:lpstr>Calibri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한국수출입은행 사업타당성조사 (F/S) 지원</dc:title>
  <dc:creator>exim</dc:creator>
  <cp:lastModifiedBy>채화정</cp:lastModifiedBy>
  <cp:revision>648</cp:revision>
  <cp:lastPrinted>2024-09-10T23:45:03Z</cp:lastPrinted>
  <dcterms:created xsi:type="dcterms:W3CDTF">2020-05-18T02:25:41Z</dcterms:created>
  <dcterms:modified xsi:type="dcterms:W3CDTF">2025-05-14T07:26:04Z</dcterms:modified>
</cp:coreProperties>
</file>